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4" r:id="rId1"/>
    <p:sldMasterId id="2147484264" r:id="rId2"/>
    <p:sldMasterId id="2147484278" r:id="rId3"/>
    <p:sldMasterId id="2147484281" r:id="rId4"/>
  </p:sldMasterIdLst>
  <p:notesMasterIdLst>
    <p:notesMasterId r:id="rId63"/>
  </p:notesMasterIdLst>
  <p:handoutMasterIdLst>
    <p:handoutMasterId r:id="rId64"/>
  </p:handoutMasterIdLst>
  <p:sldIdLst>
    <p:sldId id="256" r:id="rId5"/>
    <p:sldId id="290" r:id="rId6"/>
    <p:sldId id="330" r:id="rId7"/>
    <p:sldId id="331" r:id="rId8"/>
    <p:sldId id="303" r:id="rId9"/>
    <p:sldId id="293" r:id="rId10"/>
    <p:sldId id="506" r:id="rId11"/>
    <p:sldId id="386" r:id="rId12"/>
    <p:sldId id="1110" r:id="rId13"/>
    <p:sldId id="387" r:id="rId14"/>
    <p:sldId id="294" r:id="rId15"/>
    <p:sldId id="332" r:id="rId16"/>
    <p:sldId id="333" r:id="rId17"/>
    <p:sldId id="334" r:id="rId18"/>
    <p:sldId id="335" r:id="rId19"/>
    <p:sldId id="311" r:id="rId20"/>
    <p:sldId id="389" r:id="rId21"/>
    <p:sldId id="339" r:id="rId22"/>
    <p:sldId id="342" r:id="rId23"/>
    <p:sldId id="343" r:id="rId24"/>
    <p:sldId id="344" r:id="rId25"/>
    <p:sldId id="345" r:id="rId26"/>
    <p:sldId id="337" r:id="rId27"/>
    <p:sldId id="385" r:id="rId28"/>
    <p:sldId id="347" r:id="rId29"/>
    <p:sldId id="388" r:id="rId30"/>
    <p:sldId id="391" r:id="rId31"/>
    <p:sldId id="1100" r:id="rId32"/>
    <p:sldId id="1093" r:id="rId33"/>
    <p:sldId id="502" r:id="rId34"/>
    <p:sldId id="392" r:id="rId35"/>
    <p:sldId id="390" r:id="rId36"/>
    <p:sldId id="393" r:id="rId37"/>
    <p:sldId id="351" r:id="rId38"/>
    <p:sldId id="352" r:id="rId39"/>
    <p:sldId id="353" r:id="rId40"/>
    <p:sldId id="354" r:id="rId41"/>
    <p:sldId id="380" r:id="rId42"/>
    <p:sldId id="381" r:id="rId43"/>
    <p:sldId id="382" r:id="rId44"/>
    <p:sldId id="359" r:id="rId45"/>
    <p:sldId id="360" r:id="rId46"/>
    <p:sldId id="361" r:id="rId47"/>
    <p:sldId id="362" r:id="rId48"/>
    <p:sldId id="363" r:id="rId49"/>
    <p:sldId id="364" r:id="rId50"/>
    <p:sldId id="365" r:id="rId51"/>
    <p:sldId id="367" r:id="rId52"/>
    <p:sldId id="368" r:id="rId53"/>
    <p:sldId id="369" r:id="rId54"/>
    <p:sldId id="370" r:id="rId55"/>
    <p:sldId id="371" r:id="rId56"/>
    <p:sldId id="372" r:id="rId57"/>
    <p:sldId id="373" r:id="rId58"/>
    <p:sldId id="374" r:id="rId59"/>
    <p:sldId id="375" r:id="rId60"/>
    <p:sldId id="378" r:id="rId61"/>
    <p:sldId id="379" r:id="rId62"/>
  </p:sldIdLst>
  <p:sldSz cx="9144000" cy="6858000" type="screen4x3"/>
  <p:notesSz cx="7099300" cy="10234613"/>
  <p:defaultTextStyle>
    <a:defPPr>
      <a:defRPr lang="zh-CN"/>
    </a:defPPr>
    <a:lvl1pPr algn="l" rtl="0" eaLnBrk="0" fontAlgn="base" hangingPunct="0">
      <a:spcBef>
        <a:spcPct val="0"/>
      </a:spcBef>
      <a:spcAft>
        <a:spcPct val="0"/>
      </a:spcAft>
      <a:defRPr sz="2400" b="1" kern="1200">
        <a:solidFill>
          <a:schemeClr val="tx1"/>
        </a:solidFill>
        <a:latin typeface="楷体_GB2312" pitchFamily="49"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楷体_GB2312" pitchFamily="49"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楷体_GB2312" pitchFamily="49"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楷体_GB2312" pitchFamily="49"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楷体_GB2312" pitchFamily="49"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楷体_GB2312" pitchFamily="49"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楷体_GB2312" pitchFamily="49"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楷体_GB2312" pitchFamily="49"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楷体_GB2312" pitchFamily="49"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66"/>
    <a:srgbClr val="CCFFCC"/>
    <a:srgbClr val="CCECFF"/>
    <a:srgbClr val="FFCCCC"/>
    <a:srgbClr val="FF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5353" autoAdjust="0"/>
  </p:normalViewPr>
  <p:slideViewPr>
    <p:cSldViewPr>
      <p:cViewPr varScale="1">
        <p:scale>
          <a:sx n="93" d="100"/>
          <a:sy n="93" d="100"/>
        </p:scale>
        <p:origin x="204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7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9234" name="Rectangle 2">
            <a:extLst>
              <a:ext uri="{FF2B5EF4-FFF2-40B4-BE49-F238E27FC236}">
                <a16:creationId xmlns:a16="http://schemas.microsoft.com/office/drawing/2014/main" id="{A0C30AF1-F0E9-41F8-924B-5220B979CCCD}"/>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fontAlgn="base" hangingPunct="1">
              <a:spcBef>
                <a:spcPct val="0"/>
              </a:spcBef>
              <a:defRPr sz="1200" b="0">
                <a:latin typeface="Arial" pitchFamily="34" charset="0"/>
                <a:ea typeface="宋体" pitchFamily="2" charset="-122"/>
              </a:defRPr>
            </a:lvl1pPr>
          </a:lstStyle>
          <a:p>
            <a:pPr>
              <a:defRPr/>
            </a:pPr>
            <a:endParaRPr lang="en-US" altLang="zh-CN"/>
          </a:p>
        </p:txBody>
      </p:sp>
      <p:sp>
        <p:nvSpPr>
          <p:cNvPr id="479235" name="Rectangle 3">
            <a:extLst>
              <a:ext uri="{FF2B5EF4-FFF2-40B4-BE49-F238E27FC236}">
                <a16:creationId xmlns:a16="http://schemas.microsoft.com/office/drawing/2014/main" id="{B8541992-05C6-458C-87FA-92D4B85A5587}"/>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base" hangingPunct="1">
              <a:spcBef>
                <a:spcPct val="0"/>
              </a:spcBef>
              <a:defRPr sz="1200" b="0">
                <a:latin typeface="Arial" pitchFamily="34" charset="0"/>
                <a:ea typeface="宋体" pitchFamily="2" charset="-122"/>
              </a:defRPr>
            </a:lvl1pPr>
          </a:lstStyle>
          <a:p>
            <a:pPr>
              <a:defRPr/>
            </a:pPr>
            <a:endParaRPr lang="en-US" altLang="zh-CN"/>
          </a:p>
        </p:txBody>
      </p:sp>
      <p:sp>
        <p:nvSpPr>
          <p:cNvPr id="479236" name="Rectangle 4">
            <a:extLst>
              <a:ext uri="{FF2B5EF4-FFF2-40B4-BE49-F238E27FC236}">
                <a16:creationId xmlns:a16="http://schemas.microsoft.com/office/drawing/2014/main" id="{5D626F72-5669-48D0-9CBC-DBA304159EEA}"/>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fontAlgn="base" hangingPunct="1">
              <a:spcBef>
                <a:spcPct val="0"/>
              </a:spcBef>
              <a:defRPr sz="1200" b="0">
                <a:latin typeface="Arial" pitchFamily="34" charset="0"/>
                <a:ea typeface="宋体" pitchFamily="2" charset="-122"/>
              </a:defRPr>
            </a:lvl1pPr>
          </a:lstStyle>
          <a:p>
            <a:pPr>
              <a:defRPr/>
            </a:pPr>
            <a:endParaRPr lang="en-US" altLang="zh-CN"/>
          </a:p>
        </p:txBody>
      </p:sp>
      <p:sp>
        <p:nvSpPr>
          <p:cNvPr id="479237" name="Rectangle 5">
            <a:extLst>
              <a:ext uri="{FF2B5EF4-FFF2-40B4-BE49-F238E27FC236}">
                <a16:creationId xmlns:a16="http://schemas.microsoft.com/office/drawing/2014/main" id="{51E5D40F-1712-4C5D-9BC0-0F39DF1DFBFA}"/>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fld id="{0C822837-C1E4-4C6B-8E79-9DAE02AE02FF}"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28C1052B-B5A3-4BDE-9EAF-A5BB134CC729}"/>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defTabSz="990600" eaLnBrk="1" fontAlgn="base" hangingPunct="1">
              <a:spcBef>
                <a:spcPct val="0"/>
              </a:spcBef>
              <a:defRPr sz="1300" b="0">
                <a:latin typeface="Arial" pitchFamily="34" charset="0"/>
                <a:ea typeface="宋体" pitchFamily="2" charset="-122"/>
              </a:defRPr>
            </a:lvl1pPr>
          </a:lstStyle>
          <a:p>
            <a:pPr>
              <a:defRPr/>
            </a:pPr>
            <a:endParaRPr lang="en-US" altLang="zh-CN"/>
          </a:p>
        </p:txBody>
      </p:sp>
      <p:sp>
        <p:nvSpPr>
          <p:cNvPr id="354307" name="Rectangle 3">
            <a:extLst>
              <a:ext uri="{FF2B5EF4-FFF2-40B4-BE49-F238E27FC236}">
                <a16:creationId xmlns:a16="http://schemas.microsoft.com/office/drawing/2014/main" id="{B07A7352-5968-4AB1-986E-E8A706A52728}"/>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fontAlgn="base" hangingPunct="1">
              <a:spcBef>
                <a:spcPct val="0"/>
              </a:spcBef>
              <a:defRPr sz="1300" b="0">
                <a:latin typeface="Arial" pitchFamily="34" charset="0"/>
                <a:ea typeface="宋体" pitchFamily="2" charset="-122"/>
              </a:defRPr>
            </a:lvl1pPr>
          </a:lstStyle>
          <a:p>
            <a:pPr>
              <a:defRPr/>
            </a:pPr>
            <a:endParaRPr lang="en-US" altLang="zh-CN"/>
          </a:p>
        </p:txBody>
      </p:sp>
      <p:sp>
        <p:nvSpPr>
          <p:cNvPr id="64516" name="Rectangle 4">
            <a:extLst>
              <a:ext uri="{FF2B5EF4-FFF2-40B4-BE49-F238E27FC236}">
                <a16:creationId xmlns:a16="http://schemas.microsoft.com/office/drawing/2014/main" id="{F9425E61-27C7-44DC-A55E-02282125B1D9}"/>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4309" name="Rectangle 5">
            <a:extLst>
              <a:ext uri="{FF2B5EF4-FFF2-40B4-BE49-F238E27FC236}">
                <a16:creationId xmlns:a16="http://schemas.microsoft.com/office/drawing/2014/main" id="{BEB8307C-CB6B-4323-B1FE-33AF5C440620}"/>
              </a:ext>
            </a:extLst>
          </p:cNvPr>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54310" name="Rectangle 6">
            <a:extLst>
              <a:ext uri="{FF2B5EF4-FFF2-40B4-BE49-F238E27FC236}">
                <a16:creationId xmlns:a16="http://schemas.microsoft.com/office/drawing/2014/main" id="{84EB5DA7-0022-44D3-A7E0-5D4488D0EB28}"/>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defTabSz="990600" eaLnBrk="1" fontAlgn="base" hangingPunct="1">
              <a:spcBef>
                <a:spcPct val="0"/>
              </a:spcBef>
              <a:defRPr sz="1300" b="0">
                <a:latin typeface="Arial" pitchFamily="34" charset="0"/>
                <a:ea typeface="宋体" pitchFamily="2" charset="-122"/>
              </a:defRPr>
            </a:lvl1pPr>
          </a:lstStyle>
          <a:p>
            <a:pPr>
              <a:defRPr/>
            </a:pPr>
            <a:endParaRPr lang="en-US" altLang="zh-CN"/>
          </a:p>
        </p:txBody>
      </p:sp>
      <p:sp>
        <p:nvSpPr>
          <p:cNvPr id="354311" name="Rectangle 7">
            <a:extLst>
              <a:ext uri="{FF2B5EF4-FFF2-40B4-BE49-F238E27FC236}">
                <a16:creationId xmlns:a16="http://schemas.microsoft.com/office/drawing/2014/main" id="{4EC2EFA9-6AC9-4B34-B914-F568B63B813B}"/>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b="0">
                <a:latin typeface="Arial" panose="020B0604020202020204" pitchFamily="34" charset="0"/>
              </a:defRPr>
            </a:lvl1pPr>
          </a:lstStyle>
          <a:p>
            <a:fld id="{6F526A06-177C-4F35-B258-B88410C6636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3CC3A405-A8EA-4A95-8150-385B4C6C303E}"/>
              </a:ext>
            </a:extLst>
          </p:cNvPr>
          <p:cNvSpPr>
            <a:spLocks noGrp="1" noRot="1" noChangeAspect="1" noChangeArrowheads="1" noTextEdit="1"/>
          </p:cNvSpPr>
          <p:nvPr>
            <p:ph type="sldImg"/>
          </p:nvPr>
        </p:nvSpPr>
        <p:spPr>
          <a:xfrm>
            <a:off x="992188" y="768350"/>
            <a:ext cx="5114925" cy="3836988"/>
          </a:xfrm>
          <a:ln/>
        </p:spPr>
      </p:sp>
      <p:sp>
        <p:nvSpPr>
          <p:cNvPr id="65539" name="备注占位符 2">
            <a:extLst>
              <a:ext uri="{FF2B5EF4-FFF2-40B4-BE49-F238E27FC236}">
                <a16:creationId xmlns:a16="http://schemas.microsoft.com/office/drawing/2014/main" id="{5C77825F-746B-4D7C-8CAB-A0481C4826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0" name="灯片编号占位符 3">
            <a:extLst>
              <a:ext uri="{FF2B5EF4-FFF2-40B4-BE49-F238E27FC236}">
                <a16:creationId xmlns:a16="http://schemas.microsoft.com/office/drawing/2014/main" id="{EF2EED66-3068-4DD4-98D2-E7AB6E281D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309C929-0AC2-49CA-81E4-BDE7F5D39855}" type="slidenum">
              <a:rPr lang="en-US" altLang="zh-CN" sz="1300"/>
              <a:pPr>
                <a:spcBef>
                  <a:spcPct val="0"/>
                </a:spcBef>
              </a:pPr>
              <a:t>1</a:t>
            </a:fld>
            <a:endParaRPr lang="en-US" altLang="zh-CN"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69E9829-1A89-45AF-90F6-F316F9ABC1C4}" type="slidenum">
              <a:rPr lang="zh-CN" altLang="en-US" smtClean="0"/>
              <a:pPr>
                <a:defRPr/>
              </a:pPr>
              <a:t>28</a:t>
            </a:fld>
            <a:endParaRPr lang="zh-CN" altLang="en-US"/>
          </a:p>
        </p:txBody>
      </p:sp>
    </p:spTree>
    <p:extLst>
      <p:ext uri="{BB962C8B-B14F-4D97-AF65-F5344CB8AC3E}">
        <p14:creationId xmlns:p14="http://schemas.microsoft.com/office/powerpoint/2010/main" val="1950622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69E9829-1A89-45AF-90F6-F316F9ABC1C4}" type="slidenum">
              <a:rPr lang="zh-CN" altLang="en-US" smtClean="0"/>
              <a:pPr>
                <a:defRPr/>
              </a:pPr>
              <a:t>29</a:t>
            </a:fld>
            <a:endParaRPr lang="zh-CN" altLang="en-US"/>
          </a:p>
        </p:txBody>
      </p:sp>
    </p:spTree>
    <p:extLst>
      <p:ext uri="{BB962C8B-B14F-4D97-AF65-F5344CB8AC3E}">
        <p14:creationId xmlns:p14="http://schemas.microsoft.com/office/powerpoint/2010/main" val="1727780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E2DD368E-2B3F-484E-B110-04596A50CE98}"/>
              </a:ext>
            </a:extLst>
          </p:cNvPr>
          <p:cNvSpPr>
            <a:spLocks noGrp="1" noRot="1" noChangeAspect="1" noChangeArrowheads="1" noTextEdit="1"/>
          </p:cNvSpPr>
          <p:nvPr>
            <p:ph type="sldImg"/>
          </p:nvPr>
        </p:nvSpPr>
        <p:spPr>
          <a:xfrm>
            <a:off x="992188" y="768350"/>
            <a:ext cx="5114925" cy="3836988"/>
          </a:xfrm>
          <a:ln/>
        </p:spPr>
      </p:sp>
      <p:sp>
        <p:nvSpPr>
          <p:cNvPr id="74755" name="备注占位符 2">
            <a:extLst>
              <a:ext uri="{FF2B5EF4-FFF2-40B4-BE49-F238E27FC236}">
                <a16:creationId xmlns:a16="http://schemas.microsoft.com/office/drawing/2014/main" id="{BC5D5467-03A0-42C1-9977-0BB22F6723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4756" name="灯片编号占位符 3">
            <a:extLst>
              <a:ext uri="{FF2B5EF4-FFF2-40B4-BE49-F238E27FC236}">
                <a16:creationId xmlns:a16="http://schemas.microsoft.com/office/drawing/2014/main" id="{5518D793-BD2C-47B3-9560-051324E197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楷体_GB2312" pitchFamily="49" charset="-122"/>
                <a:ea typeface="宋体" panose="02010600030101010101" pitchFamily="2" charset="-122"/>
              </a:defRPr>
            </a:lvl1pPr>
            <a:lvl2pPr marL="742950" indent="-285750" defTabSz="990600">
              <a:defRPr sz="2400" b="1">
                <a:solidFill>
                  <a:schemeClr val="tx1"/>
                </a:solidFill>
                <a:latin typeface="楷体_GB2312" pitchFamily="49" charset="-122"/>
                <a:ea typeface="宋体" panose="02010600030101010101" pitchFamily="2" charset="-122"/>
              </a:defRPr>
            </a:lvl2pPr>
            <a:lvl3pPr marL="1143000" indent="-228600" defTabSz="990600">
              <a:defRPr sz="2400" b="1">
                <a:solidFill>
                  <a:schemeClr val="tx1"/>
                </a:solidFill>
                <a:latin typeface="楷体_GB2312" pitchFamily="49" charset="-122"/>
                <a:ea typeface="宋体" panose="02010600030101010101" pitchFamily="2" charset="-122"/>
              </a:defRPr>
            </a:lvl3pPr>
            <a:lvl4pPr marL="1600200" indent="-228600" defTabSz="990600">
              <a:defRPr sz="2400" b="1">
                <a:solidFill>
                  <a:schemeClr val="tx1"/>
                </a:solidFill>
                <a:latin typeface="楷体_GB2312" pitchFamily="49" charset="-122"/>
                <a:ea typeface="宋体" panose="02010600030101010101" pitchFamily="2" charset="-122"/>
              </a:defRPr>
            </a:lvl4pPr>
            <a:lvl5pPr marL="2057400" indent="-228600" defTabSz="990600">
              <a:defRPr sz="2400" b="1">
                <a:solidFill>
                  <a:schemeClr val="tx1"/>
                </a:solidFill>
                <a:latin typeface="楷体_GB2312" pitchFamily="49" charset="-122"/>
                <a:ea typeface="宋体" panose="02010600030101010101" pitchFamily="2" charset="-122"/>
              </a:defRPr>
            </a:lvl5pPr>
            <a:lvl6pPr marL="2514600" indent="-228600" defTabSz="990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defTabSz="990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defTabSz="990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defTabSz="990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fld id="{C2FBF66A-5450-432C-8D3A-02521AA7E770}" type="slidenum">
              <a:rPr lang="en-US" altLang="zh-CN" sz="1300" b="0">
                <a:latin typeface="Arial" panose="020B0604020202020204" pitchFamily="34" charset="0"/>
              </a:rPr>
              <a:pPr/>
              <a:t>35</a:t>
            </a:fld>
            <a:endParaRPr lang="en-US" altLang="zh-CN" sz="1300" b="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B2743415-B79F-4B3C-914C-03EE80781CA3}"/>
              </a:ext>
            </a:extLst>
          </p:cNvPr>
          <p:cNvSpPr>
            <a:spLocks noGrp="1" noRot="1" noChangeAspect="1" noChangeArrowheads="1" noTextEdit="1"/>
          </p:cNvSpPr>
          <p:nvPr>
            <p:ph type="sldImg"/>
          </p:nvPr>
        </p:nvSpPr>
        <p:spPr>
          <a:xfrm>
            <a:off x="993775" y="769938"/>
            <a:ext cx="5111750" cy="3833812"/>
          </a:xfrm>
          <a:noFill/>
          <a:ln w="12700"/>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5779" name="Rectangle 3">
            <a:extLst>
              <a:ext uri="{FF2B5EF4-FFF2-40B4-BE49-F238E27FC236}">
                <a16:creationId xmlns:a16="http://schemas.microsoft.com/office/drawing/2014/main" id="{3A26081F-BD8D-412D-867B-6B5EB0C6408A}"/>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736" tIns="49868" rIns="99736" bIns="49868"/>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EEEFDA48-3CFA-49BA-938E-DFED5D49D228}"/>
              </a:ext>
            </a:extLst>
          </p:cNvPr>
          <p:cNvSpPr>
            <a:spLocks noGrp="1" noRot="1" noChangeAspect="1" noChangeArrowheads="1" noTextEdit="1"/>
          </p:cNvSpPr>
          <p:nvPr>
            <p:ph type="sldImg"/>
          </p:nvPr>
        </p:nvSpPr>
        <p:spPr>
          <a:xfrm>
            <a:off x="992188" y="768350"/>
            <a:ext cx="5114925" cy="3836988"/>
          </a:xfrm>
          <a:ln/>
        </p:spPr>
      </p:sp>
      <p:sp>
        <p:nvSpPr>
          <p:cNvPr id="76803" name="备注占位符 2">
            <a:extLst>
              <a:ext uri="{FF2B5EF4-FFF2-40B4-BE49-F238E27FC236}">
                <a16:creationId xmlns:a16="http://schemas.microsoft.com/office/drawing/2014/main" id="{D6BFABC0-0030-414D-AC1D-4E0CE643C1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804" name="灯片编号占位符 3">
            <a:extLst>
              <a:ext uri="{FF2B5EF4-FFF2-40B4-BE49-F238E27FC236}">
                <a16:creationId xmlns:a16="http://schemas.microsoft.com/office/drawing/2014/main" id="{8B45A6D1-EBE2-4A55-894A-9CEACD1472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890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890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890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890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890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890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890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890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B4CB832-A21E-43B5-AB0E-2A7A011CF29D}" type="slidenum">
              <a:rPr lang="en-US" altLang="zh-CN" sz="1300">
                <a:solidFill>
                  <a:srgbClr val="000000"/>
                </a:solidFill>
              </a:rPr>
              <a:pPr>
                <a:spcBef>
                  <a:spcPct val="0"/>
                </a:spcBef>
              </a:pPr>
              <a:t>39</a:t>
            </a:fld>
            <a:endParaRPr lang="en-US" altLang="zh-CN" sz="13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C3B4573B-472C-473D-9929-8CA5A4A26418}"/>
              </a:ext>
            </a:extLst>
          </p:cNvPr>
          <p:cNvSpPr>
            <a:spLocks noGrp="1" noRot="1" noChangeAspect="1" noChangeArrowheads="1" noTextEdit="1"/>
          </p:cNvSpPr>
          <p:nvPr>
            <p:ph type="sldImg"/>
          </p:nvPr>
        </p:nvSpPr>
        <p:spPr>
          <a:xfrm>
            <a:off x="992188" y="768350"/>
            <a:ext cx="5114925" cy="3836988"/>
          </a:xfrm>
          <a:ln/>
        </p:spPr>
      </p:sp>
      <p:sp>
        <p:nvSpPr>
          <p:cNvPr id="77827" name="备注占位符 2">
            <a:extLst>
              <a:ext uri="{FF2B5EF4-FFF2-40B4-BE49-F238E27FC236}">
                <a16:creationId xmlns:a16="http://schemas.microsoft.com/office/drawing/2014/main" id="{367E2C72-6284-427E-A622-3CB95E641F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a:extLst>
              <a:ext uri="{FF2B5EF4-FFF2-40B4-BE49-F238E27FC236}">
                <a16:creationId xmlns:a16="http://schemas.microsoft.com/office/drawing/2014/main" id="{5BE40103-7E5A-4025-BD6F-09D5ED73F9C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890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890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890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890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890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890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890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890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CF5BA1D-CE94-4307-9929-77513E5B9332}" type="slidenum">
              <a:rPr lang="en-US" altLang="zh-CN" sz="1300">
                <a:solidFill>
                  <a:srgbClr val="000000"/>
                </a:solidFill>
              </a:rPr>
              <a:pPr>
                <a:spcBef>
                  <a:spcPct val="0"/>
                </a:spcBef>
              </a:pPr>
              <a:t>40</a:t>
            </a:fld>
            <a:endParaRPr lang="en-US" altLang="zh-CN" sz="130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D4059634-ABE4-4920-A0D2-A6BD2DD150D7}"/>
              </a:ext>
            </a:extLst>
          </p:cNvPr>
          <p:cNvSpPr>
            <a:spLocks noGrp="1" noRot="1" noChangeAspect="1" noChangeArrowheads="1" noTextEdit="1"/>
          </p:cNvSpPr>
          <p:nvPr>
            <p:ph type="sldImg"/>
          </p:nvPr>
        </p:nvSpPr>
        <p:spPr>
          <a:xfrm>
            <a:off x="992188" y="768350"/>
            <a:ext cx="5114925" cy="3836988"/>
          </a:xfrm>
          <a:ln/>
        </p:spPr>
      </p:sp>
      <p:sp>
        <p:nvSpPr>
          <p:cNvPr id="78851" name="备注占位符 2">
            <a:extLst>
              <a:ext uri="{FF2B5EF4-FFF2-40B4-BE49-F238E27FC236}">
                <a16:creationId xmlns:a16="http://schemas.microsoft.com/office/drawing/2014/main" id="{710EDECA-2B77-4000-A224-D58D9A88E4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852" name="灯片编号占位符 3">
            <a:extLst>
              <a:ext uri="{FF2B5EF4-FFF2-40B4-BE49-F238E27FC236}">
                <a16:creationId xmlns:a16="http://schemas.microsoft.com/office/drawing/2014/main" id="{827FFCE4-D373-4175-B6A4-8C3BBAE985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楷体_GB2312" pitchFamily="49" charset="-122"/>
                <a:ea typeface="宋体" panose="02010600030101010101" pitchFamily="2" charset="-122"/>
              </a:defRPr>
            </a:lvl1pPr>
            <a:lvl2pPr marL="742950" indent="-285750" defTabSz="990600">
              <a:defRPr sz="2400" b="1">
                <a:solidFill>
                  <a:schemeClr val="tx1"/>
                </a:solidFill>
                <a:latin typeface="楷体_GB2312" pitchFamily="49" charset="-122"/>
                <a:ea typeface="宋体" panose="02010600030101010101" pitchFamily="2" charset="-122"/>
              </a:defRPr>
            </a:lvl2pPr>
            <a:lvl3pPr marL="1143000" indent="-228600" defTabSz="990600">
              <a:defRPr sz="2400" b="1">
                <a:solidFill>
                  <a:schemeClr val="tx1"/>
                </a:solidFill>
                <a:latin typeface="楷体_GB2312" pitchFamily="49" charset="-122"/>
                <a:ea typeface="宋体" panose="02010600030101010101" pitchFamily="2" charset="-122"/>
              </a:defRPr>
            </a:lvl3pPr>
            <a:lvl4pPr marL="1600200" indent="-228600" defTabSz="990600">
              <a:defRPr sz="2400" b="1">
                <a:solidFill>
                  <a:schemeClr val="tx1"/>
                </a:solidFill>
                <a:latin typeface="楷体_GB2312" pitchFamily="49" charset="-122"/>
                <a:ea typeface="宋体" panose="02010600030101010101" pitchFamily="2" charset="-122"/>
              </a:defRPr>
            </a:lvl4pPr>
            <a:lvl5pPr marL="2057400" indent="-228600" defTabSz="990600">
              <a:defRPr sz="2400" b="1">
                <a:solidFill>
                  <a:schemeClr val="tx1"/>
                </a:solidFill>
                <a:latin typeface="楷体_GB2312" pitchFamily="49" charset="-122"/>
                <a:ea typeface="宋体" panose="02010600030101010101" pitchFamily="2" charset="-122"/>
              </a:defRPr>
            </a:lvl5pPr>
            <a:lvl6pPr marL="2514600" indent="-228600" defTabSz="990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defTabSz="990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defTabSz="990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defTabSz="990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fld id="{3C4B2E11-45C2-4F0D-B7C7-52B308E8F73A}" type="slidenum">
              <a:rPr lang="en-US" altLang="zh-CN" sz="1300" b="0">
                <a:latin typeface="Arial" panose="020B0604020202020204" pitchFamily="34" charset="0"/>
              </a:rPr>
              <a:pPr/>
              <a:t>48</a:t>
            </a:fld>
            <a:endParaRPr lang="en-US" altLang="zh-CN" sz="1300" b="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F6EDA64-96C3-4BA4-B820-3539DEB67492}"/>
              </a:ext>
            </a:extLst>
          </p:cNvPr>
          <p:cNvSpPr>
            <a:spLocks noGrp="1" noRot="1" noChangeAspect="1" noChangeArrowheads="1" noTextEdit="1"/>
          </p:cNvSpPr>
          <p:nvPr>
            <p:ph type="sldImg"/>
          </p:nvPr>
        </p:nvSpPr>
        <p:spPr>
          <a:xfrm>
            <a:off x="993775" y="769938"/>
            <a:ext cx="5111750" cy="3833812"/>
          </a:xfrm>
          <a:noFill/>
          <a:ln w="12700"/>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9875" name="Rectangle 3">
            <a:extLst>
              <a:ext uri="{FF2B5EF4-FFF2-40B4-BE49-F238E27FC236}">
                <a16:creationId xmlns:a16="http://schemas.microsoft.com/office/drawing/2014/main" id="{A9844D18-64A7-4088-A491-615542FC8FCC}"/>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736" tIns="49868" rIns="99736" bIns="49868"/>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C56F91A-941D-4207-84CF-FA10C99F97DA}"/>
              </a:ext>
            </a:extLst>
          </p:cNvPr>
          <p:cNvSpPr>
            <a:spLocks noGrp="1" noRot="1" noChangeAspect="1" noChangeArrowheads="1" noTextEdit="1"/>
          </p:cNvSpPr>
          <p:nvPr>
            <p:ph type="sldImg"/>
          </p:nvPr>
        </p:nvSpPr>
        <p:spPr>
          <a:xfrm>
            <a:off x="993775" y="769938"/>
            <a:ext cx="5111750" cy="3833812"/>
          </a:xfrm>
          <a:noFill/>
          <a:ln w="12700"/>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0899" name="Rectangle 3">
            <a:extLst>
              <a:ext uri="{FF2B5EF4-FFF2-40B4-BE49-F238E27FC236}">
                <a16:creationId xmlns:a16="http://schemas.microsoft.com/office/drawing/2014/main" id="{CB05DA99-8301-411E-9BF3-A3D4E157A690}"/>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736" tIns="49868" rIns="99736" bIns="49868"/>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73BE57D8-45DE-4CA7-9FBB-FD6F915F0344}"/>
              </a:ext>
            </a:extLst>
          </p:cNvPr>
          <p:cNvSpPr>
            <a:spLocks noGrp="1" noRot="1" noChangeAspect="1" noChangeArrowheads="1" noTextEdit="1"/>
          </p:cNvSpPr>
          <p:nvPr>
            <p:ph type="sldImg"/>
          </p:nvPr>
        </p:nvSpPr>
        <p:spPr>
          <a:xfrm>
            <a:off x="992188" y="768350"/>
            <a:ext cx="5114925" cy="3836988"/>
          </a:xfrm>
          <a:ln/>
        </p:spPr>
      </p:sp>
      <p:sp>
        <p:nvSpPr>
          <p:cNvPr id="66563" name="备注占位符 2">
            <a:extLst>
              <a:ext uri="{FF2B5EF4-FFF2-40B4-BE49-F238E27FC236}">
                <a16:creationId xmlns:a16="http://schemas.microsoft.com/office/drawing/2014/main" id="{854BF19A-1C9C-4652-B355-D50D801BAF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6564" name="灯片编号占位符 3">
            <a:extLst>
              <a:ext uri="{FF2B5EF4-FFF2-40B4-BE49-F238E27FC236}">
                <a16:creationId xmlns:a16="http://schemas.microsoft.com/office/drawing/2014/main" id="{FF1F3038-BDE0-49E1-93A3-F94034B035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5ED4135-C66C-4B51-A1BC-5B4E9B58F0EB}" type="slidenum">
              <a:rPr lang="en-US" altLang="zh-CN" sz="1300"/>
              <a:pPr>
                <a:spcBef>
                  <a:spcPct val="0"/>
                </a:spcBef>
              </a:pPr>
              <a:t>2</a:t>
            </a:fld>
            <a:endParaRPr lang="en-US" altLang="zh-CN"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3E1D2525-310A-4F1A-9379-4DBA7EF877BE}"/>
              </a:ext>
            </a:extLst>
          </p:cNvPr>
          <p:cNvSpPr>
            <a:spLocks noGrp="1" noRot="1" noChangeAspect="1" noChangeArrowheads="1" noTextEdit="1"/>
          </p:cNvSpPr>
          <p:nvPr>
            <p:ph type="sldImg"/>
          </p:nvPr>
        </p:nvSpPr>
        <p:spPr>
          <a:xfrm>
            <a:off x="992188" y="768350"/>
            <a:ext cx="5114925" cy="3836988"/>
          </a:xfrm>
          <a:ln/>
        </p:spPr>
      </p:sp>
      <p:sp>
        <p:nvSpPr>
          <p:cNvPr id="67587" name="备注占位符 2">
            <a:extLst>
              <a:ext uri="{FF2B5EF4-FFF2-40B4-BE49-F238E27FC236}">
                <a16:creationId xmlns:a16="http://schemas.microsoft.com/office/drawing/2014/main" id="{40A786CD-F855-49ED-B63C-3856ED17D1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588" name="灯片编号占位符 3">
            <a:extLst>
              <a:ext uri="{FF2B5EF4-FFF2-40B4-BE49-F238E27FC236}">
                <a16:creationId xmlns:a16="http://schemas.microsoft.com/office/drawing/2014/main" id="{9FF3E55F-4E12-43F8-B571-BB7AE24417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F3FE7AC-7748-4A23-BD99-6C7F01AE57AB}" type="slidenum">
              <a:rPr lang="en-US" altLang="zh-CN" sz="1300"/>
              <a:pPr>
                <a:spcBef>
                  <a:spcPct val="0"/>
                </a:spcBef>
              </a:pPr>
              <a:t>3</a:t>
            </a:fld>
            <a:endParaRPr lang="en-US" altLang="zh-CN"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48D037E6-CD3F-4FCD-AEF5-94C77F81B229}"/>
              </a:ext>
            </a:extLst>
          </p:cNvPr>
          <p:cNvSpPr>
            <a:spLocks noGrp="1" noRot="1" noChangeAspect="1" noChangeArrowheads="1" noTextEdit="1"/>
          </p:cNvSpPr>
          <p:nvPr>
            <p:ph type="sldImg"/>
          </p:nvPr>
        </p:nvSpPr>
        <p:spPr>
          <a:xfrm>
            <a:off x="992188" y="768350"/>
            <a:ext cx="5114925" cy="3836988"/>
          </a:xfrm>
          <a:ln/>
        </p:spPr>
      </p:sp>
      <p:sp>
        <p:nvSpPr>
          <p:cNvPr id="68611" name="备注占位符 2">
            <a:extLst>
              <a:ext uri="{FF2B5EF4-FFF2-40B4-BE49-F238E27FC236}">
                <a16:creationId xmlns:a16="http://schemas.microsoft.com/office/drawing/2014/main" id="{3B5B2339-AE01-4008-AA56-3A2DE9848A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8612" name="灯片编号占位符 3">
            <a:extLst>
              <a:ext uri="{FF2B5EF4-FFF2-40B4-BE49-F238E27FC236}">
                <a16:creationId xmlns:a16="http://schemas.microsoft.com/office/drawing/2014/main" id="{62CB3AFE-DDFA-4C87-BB53-EEC5F3279D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45AF294-D267-4F8F-98F3-F7E2C2A233F1}" type="slidenum">
              <a:rPr lang="en-US" altLang="zh-CN" sz="1300"/>
              <a:pPr>
                <a:spcBef>
                  <a:spcPct val="0"/>
                </a:spcBef>
              </a:pPr>
              <a:t>5</a:t>
            </a:fld>
            <a:endParaRPr lang="en-US" altLang="zh-CN"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DAF391A3-E948-488F-BE14-221AE6C4A084}"/>
              </a:ext>
            </a:extLst>
          </p:cNvPr>
          <p:cNvSpPr>
            <a:spLocks noGrp="1" noRot="1" noChangeAspect="1" noChangeArrowheads="1" noTextEdit="1"/>
          </p:cNvSpPr>
          <p:nvPr>
            <p:ph type="sldImg"/>
          </p:nvPr>
        </p:nvSpPr>
        <p:spPr>
          <a:xfrm>
            <a:off x="992188" y="768350"/>
            <a:ext cx="5114925" cy="3836988"/>
          </a:xfrm>
          <a:ln/>
        </p:spPr>
      </p:sp>
      <p:sp>
        <p:nvSpPr>
          <p:cNvPr id="69635" name="备注占位符 2">
            <a:extLst>
              <a:ext uri="{FF2B5EF4-FFF2-40B4-BE49-F238E27FC236}">
                <a16:creationId xmlns:a16="http://schemas.microsoft.com/office/drawing/2014/main" id="{BF62B055-BE76-44C5-BCB8-93A74500CE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6" name="灯片编号占位符 3">
            <a:extLst>
              <a:ext uri="{FF2B5EF4-FFF2-40B4-BE49-F238E27FC236}">
                <a16:creationId xmlns:a16="http://schemas.microsoft.com/office/drawing/2014/main" id="{21FF9281-10B2-4C61-9DF1-5758124FC0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182792B-5031-4FC6-B8FF-70C0DC38BDCD}" type="slidenum">
              <a:rPr lang="en-US" altLang="zh-CN" sz="1300"/>
              <a:pPr>
                <a:spcBef>
                  <a:spcPct val="0"/>
                </a:spcBef>
              </a:pPr>
              <a:t>6</a:t>
            </a:fld>
            <a:endParaRPr lang="en-US" altLang="zh-CN"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69E9829-1A89-45AF-90F6-F316F9ABC1C4}" type="slidenum">
              <a:rPr lang="zh-CN" altLang="en-US" smtClean="0"/>
              <a:pPr>
                <a:defRPr/>
              </a:pPr>
              <a:t>7</a:t>
            </a:fld>
            <a:endParaRPr lang="zh-CN" altLang="en-US"/>
          </a:p>
        </p:txBody>
      </p:sp>
    </p:spTree>
    <p:extLst>
      <p:ext uri="{BB962C8B-B14F-4D97-AF65-F5344CB8AC3E}">
        <p14:creationId xmlns:p14="http://schemas.microsoft.com/office/powerpoint/2010/main" val="399647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82644673-138E-4AEC-870E-19D541253FA5}"/>
              </a:ext>
            </a:extLst>
          </p:cNvPr>
          <p:cNvSpPr>
            <a:spLocks noGrp="1" noRot="1" noChangeAspect="1" noChangeArrowheads="1" noTextEdit="1"/>
          </p:cNvSpPr>
          <p:nvPr>
            <p:ph type="sldImg"/>
          </p:nvPr>
        </p:nvSpPr>
        <p:spPr>
          <a:xfrm>
            <a:off x="992188" y="768350"/>
            <a:ext cx="5114925" cy="3836988"/>
          </a:xfrm>
          <a:ln/>
        </p:spPr>
      </p:sp>
      <p:sp>
        <p:nvSpPr>
          <p:cNvPr id="70659" name="备注占位符 2">
            <a:extLst>
              <a:ext uri="{FF2B5EF4-FFF2-40B4-BE49-F238E27FC236}">
                <a16:creationId xmlns:a16="http://schemas.microsoft.com/office/drawing/2014/main" id="{E5B1A459-5C27-47A5-9012-E984D6E2F5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0" name="灯片编号占位符 3">
            <a:extLst>
              <a:ext uri="{FF2B5EF4-FFF2-40B4-BE49-F238E27FC236}">
                <a16:creationId xmlns:a16="http://schemas.microsoft.com/office/drawing/2014/main" id="{75042E6D-F459-4320-9DF6-2FEE5D9C3A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5C02C76-8674-42B3-B2D7-CFD8C369192B}" type="slidenum">
              <a:rPr lang="en-US" altLang="zh-CN" sz="1300"/>
              <a:pPr>
                <a:spcBef>
                  <a:spcPct val="0"/>
                </a:spcBef>
              </a:pPr>
              <a:t>11</a:t>
            </a:fld>
            <a:endParaRPr lang="en-US" altLang="zh-CN"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FF8138C5-26D2-4C4A-8DDD-B77BF9CAEA23}"/>
              </a:ext>
            </a:extLst>
          </p:cNvPr>
          <p:cNvSpPr>
            <a:spLocks noGrp="1" noRot="1" noChangeAspect="1" noChangeArrowheads="1" noTextEdit="1"/>
          </p:cNvSpPr>
          <p:nvPr>
            <p:ph type="sldImg"/>
          </p:nvPr>
        </p:nvSpPr>
        <p:spPr>
          <a:xfrm>
            <a:off x="992188" y="768350"/>
            <a:ext cx="5114925" cy="3836988"/>
          </a:xfrm>
          <a:ln/>
        </p:spPr>
      </p:sp>
      <p:sp>
        <p:nvSpPr>
          <p:cNvPr id="71683" name="备注占位符 2">
            <a:extLst>
              <a:ext uri="{FF2B5EF4-FFF2-40B4-BE49-F238E27FC236}">
                <a16:creationId xmlns:a16="http://schemas.microsoft.com/office/drawing/2014/main" id="{0A86EA0A-65DB-48EA-8EE5-BA9B4AE5AC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4" name="灯片编号占位符 3">
            <a:extLst>
              <a:ext uri="{FF2B5EF4-FFF2-40B4-BE49-F238E27FC236}">
                <a16:creationId xmlns:a16="http://schemas.microsoft.com/office/drawing/2014/main" id="{B9D22BF2-4CAC-4557-8C10-9C9AD4C31D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329A057-B014-4EFC-A45E-A7BB3EF37E57}" type="slidenum">
              <a:rPr lang="en-US" altLang="zh-CN" sz="1300"/>
              <a:pPr>
                <a:spcBef>
                  <a:spcPct val="0"/>
                </a:spcBef>
              </a:pPr>
              <a:t>16</a:t>
            </a:fld>
            <a:endParaRPr lang="en-US" altLang="zh-CN"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CFC72C56-9493-4C9B-AFBA-8F90020F3756}"/>
              </a:ext>
            </a:extLst>
          </p:cNvPr>
          <p:cNvSpPr>
            <a:spLocks noGrp="1" noRot="1" noChangeAspect="1" noTextEdit="1"/>
          </p:cNvSpPr>
          <p:nvPr>
            <p:ph type="sldImg"/>
          </p:nvPr>
        </p:nvSpPr>
        <p:spPr>
          <a:xfrm>
            <a:off x="992188" y="768350"/>
            <a:ext cx="5114925" cy="3836988"/>
          </a:xfrm>
          <a:ln/>
        </p:spPr>
      </p:sp>
      <p:sp>
        <p:nvSpPr>
          <p:cNvPr id="72707" name="备注占位符 2">
            <a:extLst>
              <a:ext uri="{FF2B5EF4-FFF2-40B4-BE49-F238E27FC236}">
                <a16:creationId xmlns:a16="http://schemas.microsoft.com/office/drawing/2014/main" id="{63D976DA-64FC-415F-AA53-0261CEF2B5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2708" name="灯片编号占位符 3">
            <a:extLst>
              <a:ext uri="{FF2B5EF4-FFF2-40B4-BE49-F238E27FC236}">
                <a16:creationId xmlns:a16="http://schemas.microsoft.com/office/drawing/2014/main" id="{02D54610-A1EA-429C-8576-2668D12140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F569319-31DA-4C7D-B0CC-F100AD08F52B}" type="slidenum">
              <a:rPr lang="en-US" altLang="zh-CN" sz="1300"/>
              <a:pPr>
                <a:spcBef>
                  <a:spcPct val="0"/>
                </a:spcBef>
              </a:pPr>
              <a:t>26</a:t>
            </a:fld>
            <a:endParaRPr lang="en-US" altLang="zh-CN" sz="13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4CDDE25E-F127-49A0-B5B0-ABB606944F2D}"/>
              </a:ext>
            </a:extLst>
          </p:cNvPr>
          <p:cNvSpPr>
            <a:spLocks noChangeArrowheads="1"/>
          </p:cNvSpPr>
          <p:nvPr/>
        </p:nvSpPr>
        <p:spPr bwMode="auto">
          <a:xfrm>
            <a:off x="684213" y="2852738"/>
            <a:ext cx="8208962" cy="714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45" y="0"/>
                </a:lnTo>
                <a:lnTo>
                  <a:pt x="645" y="1000"/>
                </a:lnTo>
                <a:lnTo>
                  <a:pt x="0" y="1000"/>
                </a:lnTo>
                <a:lnTo>
                  <a:pt x="0" y="0"/>
                </a:lnTo>
                <a:close/>
              </a:path>
              <a:path w="1000" h="1000">
                <a:moveTo>
                  <a:pt x="0" y="0"/>
                </a:moveTo>
                <a:lnTo>
                  <a:pt x="1000" y="0"/>
                </a:lnTo>
              </a:path>
            </a:pathLst>
          </a:custGeom>
          <a:gradFill rotWithShape="1">
            <a:gsLst>
              <a:gs pos="0">
                <a:srgbClr val="00002F"/>
              </a:gs>
              <a:gs pos="100000">
                <a:srgbClr val="000066">
                  <a:alpha val="39998"/>
                </a:srgbClr>
              </a:gs>
            </a:gsLst>
            <a:lin ang="0" scaled="1"/>
          </a:gradFill>
          <a:ln w="28575">
            <a:solidFill>
              <a:srgbClr val="333399"/>
            </a:solidFill>
            <a:round/>
            <a:headEnd/>
            <a:tailEnd/>
          </a:ln>
        </p:spPr>
        <p:txBody>
          <a:bodyPr/>
          <a:lstStyle/>
          <a:p>
            <a:endParaRPr lang="zh-CN" altLang="en-US"/>
          </a:p>
        </p:txBody>
      </p:sp>
      <p:pic>
        <p:nvPicPr>
          <p:cNvPr id="5" name="Picture 5">
            <a:extLst>
              <a:ext uri="{FF2B5EF4-FFF2-40B4-BE49-F238E27FC236}">
                <a16:creationId xmlns:a16="http://schemas.microsoft.com/office/drawing/2014/main" id="{F39DC754-103A-4900-B23F-4DB25A965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7988" y="115888"/>
            <a:ext cx="104298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a:extLst>
              <a:ext uri="{FF2B5EF4-FFF2-40B4-BE49-F238E27FC236}">
                <a16:creationId xmlns:a16="http://schemas.microsoft.com/office/drawing/2014/main" id="{A20A1772-4AB6-4811-99BC-216C89D43E5F}"/>
              </a:ext>
            </a:extLst>
          </p:cNvPr>
          <p:cNvSpPr txBox="1">
            <a:spLocks noChangeArrowheads="1"/>
          </p:cNvSpPr>
          <p:nvPr/>
        </p:nvSpPr>
        <p:spPr bwMode="auto">
          <a:xfrm>
            <a:off x="2124075" y="23813"/>
            <a:ext cx="50403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楷体_GB2312" pitchFamily="49" charset="-122"/>
                <a:ea typeface="楷体_GB2312" pitchFamily="49" charset="-122"/>
              </a:defRPr>
            </a:lvl1pPr>
            <a:lvl2pPr marL="742950" indent="-285750" eaLnBrk="0" hangingPunct="0">
              <a:defRPr sz="2400" b="1">
                <a:solidFill>
                  <a:schemeClr val="tx1"/>
                </a:solidFill>
                <a:latin typeface="楷体_GB2312" pitchFamily="49" charset="-122"/>
                <a:ea typeface="楷体_GB2312" pitchFamily="49" charset="-122"/>
              </a:defRPr>
            </a:lvl2pPr>
            <a:lvl3pPr marL="1143000" indent="-228600" eaLnBrk="0" hangingPunct="0">
              <a:defRPr sz="2400" b="1">
                <a:solidFill>
                  <a:schemeClr val="tx1"/>
                </a:solidFill>
                <a:latin typeface="楷体_GB2312" pitchFamily="49" charset="-122"/>
                <a:ea typeface="楷体_GB2312" pitchFamily="49" charset="-122"/>
              </a:defRPr>
            </a:lvl3pPr>
            <a:lvl4pPr marL="1600200" indent="-228600" eaLnBrk="0" hangingPunct="0">
              <a:defRPr sz="2400" b="1">
                <a:solidFill>
                  <a:schemeClr val="tx1"/>
                </a:solidFill>
                <a:latin typeface="楷体_GB2312" pitchFamily="49" charset="-122"/>
                <a:ea typeface="楷体_GB2312" pitchFamily="49" charset="-122"/>
              </a:defRPr>
            </a:lvl4pPr>
            <a:lvl5pPr marL="2057400" indent="-228600" eaLnBrk="0" hangingPunct="0">
              <a:defRPr sz="2400" b="1">
                <a:solidFill>
                  <a:schemeClr val="tx1"/>
                </a:solidFill>
                <a:latin typeface="楷体_GB2312" pitchFamily="49" charset="-122"/>
                <a:ea typeface="楷体_GB2312" pitchFamily="49" charset="-122"/>
              </a:defRPr>
            </a:lvl5pPr>
            <a:lvl6pPr marL="2514600" indent="-228600" algn="ctr" eaLnBrk="0" fontAlgn="ctr" hangingPunct="0">
              <a:spcBef>
                <a:spcPct val="50000"/>
              </a:spcBef>
              <a:spcAft>
                <a:spcPct val="0"/>
              </a:spcAft>
              <a:defRPr sz="2400" b="1">
                <a:solidFill>
                  <a:schemeClr val="tx1"/>
                </a:solidFill>
                <a:latin typeface="楷体_GB2312" pitchFamily="49" charset="-122"/>
                <a:ea typeface="楷体_GB2312" pitchFamily="49" charset="-122"/>
              </a:defRPr>
            </a:lvl6pPr>
            <a:lvl7pPr marL="2971800" indent="-228600" algn="ctr" eaLnBrk="0" fontAlgn="ctr" hangingPunct="0">
              <a:spcBef>
                <a:spcPct val="50000"/>
              </a:spcBef>
              <a:spcAft>
                <a:spcPct val="0"/>
              </a:spcAft>
              <a:defRPr sz="2400" b="1">
                <a:solidFill>
                  <a:schemeClr val="tx1"/>
                </a:solidFill>
                <a:latin typeface="楷体_GB2312" pitchFamily="49" charset="-122"/>
                <a:ea typeface="楷体_GB2312" pitchFamily="49" charset="-122"/>
              </a:defRPr>
            </a:lvl7pPr>
            <a:lvl8pPr marL="3429000" indent="-228600" algn="ctr" eaLnBrk="0" fontAlgn="ctr" hangingPunct="0">
              <a:spcBef>
                <a:spcPct val="50000"/>
              </a:spcBef>
              <a:spcAft>
                <a:spcPct val="0"/>
              </a:spcAft>
              <a:defRPr sz="2400" b="1">
                <a:solidFill>
                  <a:schemeClr val="tx1"/>
                </a:solidFill>
                <a:latin typeface="楷体_GB2312" pitchFamily="49" charset="-122"/>
                <a:ea typeface="楷体_GB2312" pitchFamily="49" charset="-122"/>
              </a:defRPr>
            </a:lvl8pPr>
            <a:lvl9pPr marL="3886200" indent="-228600" algn="ctr" eaLnBrk="0" fontAlgn="ctr" hangingPunct="0">
              <a:spcBef>
                <a:spcPct val="50000"/>
              </a:spcBef>
              <a:spcAft>
                <a:spcPct val="0"/>
              </a:spcAft>
              <a:defRPr sz="2400" b="1">
                <a:solidFill>
                  <a:schemeClr val="tx1"/>
                </a:solidFill>
                <a:latin typeface="楷体_GB2312" pitchFamily="49" charset="-122"/>
                <a:ea typeface="楷体_GB2312" pitchFamily="49" charset="-122"/>
              </a:defRPr>
            </a:lvl9pPr>
          </a:lstStyle>
          <a:p>
            <a:pPr algn="ctr" eaLnBrk="1" hangingPunct="1">
              <a:spcBef>
                <a:spcPct val="20000"/>
              </a:spcBef>
              <a:buClr>
                <a:schemeClr val="tx2"/>
              </a:buClr>
              <a:buSzPct val="70000"/>
              <a:buFont typeface="Wingdings" pitchFamily="2" charset="2"/>
              <a:buNone/>
              <a:defRPr/>
            </a:pPr>
            <a:r>
              <a:rPr lang="zh-CN" altLang="en-US" sz="2000" dirty="0">
                <a:solidFill>
                  <a:srgbClr val="0033CC"/>
                </a:solidFill>
                <a:latin typeface="楷体" pitchFamily="49" charset="-122"/>
                <a:ea typeface="楷体" pitchFamily="49" charset="-122"/>
              </a:rPr>
              <a:t>北京大学计算机学院</a:t>
            </a:r>
            <a:r>
              <a:rPr lang="en-US" altLang="zh-CN" sz="2000" dirty="0">
                <a:solidFill>
                  <a:srgbClr val="0033CC"/>
                </a:solidFill>
                <a:latin typeface="楷体" pitchFamily="49" charset="-122"/>
                <a:ea typeface="楷体" pitchFamily="49" charset="-122"/>
              </a:rPr>
              <a:t>/</a:t>
            </a:r>
            <a:r>
              <a:rPr lang="zh-CN" altLang="en-US" sz="2000" dirty="0">
                <a:solidFill>
                  <a:srgbClr val="0033CC"/>
                </a:solidFill>
                <a:latin typeface="楷体" pitchFamily="49" charset="-122"/>
                <a:ea typeface="楷体" pitchFamily="49" charset="-122"/>
              </a:rPr>
              <a:t>信息科学技术学院</a:t>
            </a:r>
          </a:p>
          <a:p>
            <a:pPr algn="ctr" eaLnBrk="1" hangingPunct="1">
              <a:spcBef>
                <a:spcPct val="20000"/>
              </a:spcBef>
              <a:buClr>
                <a:schemeClr val="tx2"/>
              </a:buClr>
              <a:buSzPct val="70000"/>
              <a:buFont typeface="Wingdings" pitchFamily="2" charset="2"/>
              <a:buNone/>
              <a:defRPr/>
            </a:pPr>
            <a:r>
              <a:rPr lang="en-US" altLang="zh-CN" sz="2000" dirty="0">
                <a:solidFill>
                  <a:srgbClr val="0033CC"/>
                </a:solidFill>
                <a:latin typeface="楷体" pitchFamily="49" charset="-122"/>
                <a:ea typeface="楷体" pitchFamily="49" charset="-122"/>
              </a:rPr>
              <a:t>2024-2025</a:t>
            </a:r>
            <a:r>
              <a:rPr lang="zh-CN" altLang="en-US" sz="2000" dirty="0">
                <a:solidFill>
                  <a:srgbClr val="0033CC"/>
                </a:solidFill>
                <a:latin typeface="楷体" pitchFamily="49" charset="-122"/>
                <a:ea typeface="楷体" pitchFamily="49" charset="-122"/>
              </a:rPr>
              <a:t>年秋季学期    </a:t>
            </a:r>
            <a:r>
              <a:rPr lang="en-US" altLang="zh-CN" sz="2000" dirty="0">
                <a:solidFill>
                  <a:srgbClr val="0033CC"/>
                </a:solidFill>
                <a:latin typeface="楷体" pitchFamily="49" charset="-122"/>
                <a:ea typeface="楷体" pitchFamily="49" charset="-122"/>
              </a:rPr>
              <a:t>《</a:t>
            </a:r>
            <a:r>
              <a:rPr lang="zh-CN" altLang="en-US" sz="2000" dirty="0">
                <a:solidFill>
                  <a:srgbClr val="0033CC"/>
                </a:solidFill>
                <a:latin typeface="楷体" pitchFamily="49" charset="-122"/>
                <a:ea typeface="楷体" pitchFamily="49" charset="-122"/>
              </a:rPr>
              <a:t>编译原理</a:t>
            </a:r>
            <a:r>
              <a:rPr lang="en-US" altLang="zh-CN" sz="2000" dirty="0">
                <a:solidFill>
                  <a:srgbClr val="0033CC"/>
                </a:solidFill>
                <a:latin typeface="楷体" pitchFamily="49" charset="-122"/>
                <a:ea typeface="楷体" pitchFamily="49" charset="-122"/>
              </a:rPr>
              <a:t>》</a:t>
            </a:r>
          </a:p>
        </p:txBody>
      </p:sp>
      <p:sp>
        <p:nvSpPr>
          <p:cNvPr id="9218" name="Rectangle 2"/>
          <p:cNvSpPr>
            <a:spLocks noGrp="1" noChangeArrowheads="1"/>
          </p:cNvSpPr>
          <p:nvPr>
            <p:ph type="title"/>
          </p:nvPr>
        </p:nvSpPr>
        <p:spPr>
          <a:xfrm>
            <a:off x="611188" y="1484313"/>
            <a:ext cx="7772400" cy="936625"/>
          </a:xfrm>
        </p:spPr>
        <p:txBody>
          <a:bodyPr/>
          <a:lstStyle>
            <a:lvl1pPr algn="ctr">
              <a:defRPr sz="4200" b="1">
                <a:solidFill>
                  <a:schemeClr val="accent2"/>
                </a:solidFill>
              </a:defRPr>
            </a:lvl1pPr>
          </a:lstStyle>
          <a:p>
            <a:r>
              <a:rPr lang="zh-CN" altLang="en-US" dirty="0"/>
              <a:t>单击此处编辑母版标题样式</a:t>
            </a:r>
          </a:p>
        </p:txBody>
      </p:sp>
      <p:sp>
        <p:nvSpPr>
          <p:cNvPr id="474115" name="Rectangle 3"/>
          <p:cNvSpPr>
            <a:spLocks noGrp="1" noChangeArrowheads="1"/>
          </p:cNvSpPr>
          <p:nvPr>
            <p:ph type="subTitle" idx="1"/>
          </p:nvPr>
        </p:nvSpPr>
        <p:spPr>
          <a:xfrm>
            <a:off x="1403350" y="3429000"/>
            <a:ext cx="6400800" cy="2087563"/>
          </a:xfrm>
        </p:spPr>
        <p:txBody>
          <a:bodyPr/>
          <a:lstStyle>
            <a:lvl1pPr marL="0" indent="0" algn="ctr">
              <a:buFont typeface="Wingdings" pitchFamily="2" charset="2"/>
              <a:buNone/>
              <a:defRPr/>
            </a:lvl1pPr>
          </a:lstStyle>
          <a:p>
            <a:r>
              <a:rPr lang="zh-CN" altLang="en-US" dirty="0"/>
              <a:t>单击此处编辑母版副标题样式</a:t>
            </a:r>
          </a:p>
        </p:txBody>
      </p:sp>
    </p:spTree>
    <p:extLst>
      <p:ext uri="{BB962C8B-B14F-4D97-AF65-F5344CB8AC3E}">
        <p14:creationId xmlns:p14="http://schemas.microsoft.com/office/powerpoint/2010/main" val="43883660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4075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7488" y="304800"/>
            <a:ext cx="2000250" cy="61483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48350" cy="61483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6822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7526338" cy="820738"/>
          </a:xfrm>
        </p:spPr>
        <p:txBody>
          <a:bodyPr/>
          <a:lstStyle/>
          <a:p>
            <a:r>
              <a:rPr lang="zh-CN" altLang="en-US"/>
              <a:t>单击此处编辑母版标题样式</a:t>
            </a:r>
          </a:p>
        </p:txBody>
      </p:sp>
      <p:sp>
        <p:nvSpPr>
          <p:cNvPr id="3" name="表格占位符 2"/>
          <p:cNvSpPr>
            <a:spLocks noGrp="1"/>
          </p:cNvSpPr>
          <p:nvPr>
            <p:ph type="tbl" idx="1"/>
          </p:nvPr>
        </p:nvSpPr>
        <p:spPr>
          <a:xfrm>
            <a:off x="566738" y="1412875"/>
            <a:ext cx="8001000" cy="5040313"/>
          </a:xfrm>
        </p:spPr>
        <p:txBody>
          <a:bodyPr/>
          <a:lstStyle/>
          <a:p>
            <a:pPr lvl="0"/>
            <a:endParaRPr lang="zh-CN" altLang="en-US" noProof="0"/>
          </a:p>
        </p:txBody>
      </p:sp>
    </p:spTree>
    <p:extLst>
      <p:ext uri="{BB962C8B-B14F-4D97-AF65-F5344CB8AC3E}">
        <p14:creationId xmlns:p14="http://schemas.microsoft.com/office/powerpoint/2010/main" val="254717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7526338" cy="820738"/>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412875"/>
            <a:ext cx="8001000" cy="2443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6738" y="4008438"/>
            <a:ext cx="8001000" cy="2444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9463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EEA5C34-CFDD-451E-A3F4-4EF194489BE6}"/>
              </a:ext>
            </a:extLst>
          </p:cNvPr>
          <p:cNvSpPr>
            <a:spLocks noChangeArrowheads="1"/>
          </p:cNvSpPr>
          <p:nvPr/>
        </p:nvSpPr>
        <p:spPr bwMode="auto">
          <a:xfrm>
            <a:off x="684213" y="2852738"/>
            <a:ext cx="8208962" cy="714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45" y="0"/>
                </a:lnTo>
                <a:lnTo>
                  <a:pt x="645" y="1000"/>
                </a:lnTo>
                <a:lnTo>
                  <a:pt x="0" y="1000"/>
                </a:lnTo>
                <a:lnTo>
                  <a:pt x="0" y="0"/>
                </a:lnTo>
                <a:close/>
              </a:path>
              <a:path w="1000" h="1000">
                <a:moveTo>
                  <a:pt x="0" y="0"/>
                </a:moveTo>
                <a:lnTo>
                  <a:pt x="1000" y="0"/>
                </a:lnTo>
              </a:path>
            </a:pathLst>
          </a:custGeom>
          <a:gradFill rotWithShape="1">
            <a:gsLst>
              <a:gs pos="0">
                <a:srgbClr val="00002F"/>
              </a:gs>
              <a:gs pos="100000">
                <a:srgbClr val="000066">
                  <a:alpha val="39998"/>
                </a:srgbClr>
              </a:gs>
            </a:gsLst>
            <a:lin ang="0" scaled="1"/>
          </a:gradFill>
          <a:ln w="28575">
            <a:solidFill>
              <a:srgbClr val="333399"/>
            </a:solidFill>
            <a:round/>
            <a:headEnd/>
            <a:tailEnd/>
          </a:ln>
        </p:spPr>
        <p:txBody>
          <a:bodyPr/>
          <a:lstStyle/>
          <a:p>
            <a:endParaRPr lang="zh-CN" altLang="en-US"/>
          </a:p>
        </p:txBody>
      </p:sp>
      <p:pic>
        <p:nvPicPr>
          <p:cNvPr id="5" name="Picture 5">
            <a:extLst>
              <a:ext uri="{FF2B5EF4-FFF2-40B4-BE49-F238E27FC236}">
                <a16:creationId xmlns:a16="http://schemas.microsoft.com/office/drawing/2014/main" id="{4FB71F72-0904-4E48-988B-B9658836F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7988" y="115888"/>
            <a:ext cx="104298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a:extLst>
              <a:ext uri="{FF2B5EF4-FFF2-40B4-BE49-F238E27FC236}">
                <a16:creationId xmlns:a16="http://schemas.microsoft.com/office/drawing/2014/main" id="{6989368C-D355-4AA0-B137-67C46E75C62B}"/>
              </a:ext>
            </a:extLst>
          </p:cNvPr>
          <p:cNvSpPr txBox="1">
            <a:spLocks noChangeArrowheads="1"/>
          </p:cNvSpPr>
          <p:nvPr/>
        </p:nvSpPr>
        <p:spPr bwMode="auto">
          <a:xfrm>
            <a:off x="2124075" y="23813"/>
            <a:ext cx="50403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楷体_GB2312" pitchFamily="49" charset="-122"/>
                <a:ea typeface="楷体_GB2312" pitchFamily="49" charset="-122"/>
              </a:defRPr>
            </a:lvl1pPr>
            <a:lvl2pPr marL="742950" indent="-285750" eaLnBrk="0" hangingPunct="0">
              <a:defRPr sz="2400" b="1">
                <a:solidFill>
                  <a:schemeClr val="tx1"/>
                </a:solidFill>
                <a:latin typeface="楷体_GB2312" pitchFamily="49" charset="-122"/>
                <a:ea typeface="楷体_GB2312" pitchFamily="49" charset="-122"/>
              </a:defRPr>
            </a:lvl2pPr>
            <a:lvl3pPr marL="1143000" indent="-228600" eaLnBrk="0" hangingPunct="0">
              <a:defRPr sz="2400" b="1">
                <a:solidFill>
                  <a:schemeClr val="tx1"/>
                </a:solidFill>
                <a:latin typeface="楷体_GB2312" pitchFamily="49" charset="-122"/>
                <a:ea typeface="楷体_GB2312" pitchFamily="49" charset="-122"/>
              </a:defRPr>
            </a:lvl3pPr>
            <a:lvl4pPr marL="1600200" indent="-228600" eaLnBrk="0" hangingPunct="0">
              <a:defRPr sz="2400" b="1">
                <a:solidFill>
                  <a:schemeClr val="tx1"/>
                </a:solidFill>
                <a:latin typeface="楷体_GB2312" pitchFamily="49" charset="-122"/>
                <a:ea typeface="楷体_GB2312" pitchFamily="49" charset="-122"/>
              </a:defRPr>
            </a:lvl4pPr>
            <a:lvl5pPr marL="2057400" indent="-228600" eaLnBrk="0" hangingPunct="0">
              <a:defRPr sz="2400" b="1">
                <a:solidFill>
                  <a:schemeClr val="tx1"/>
                </a:solidFill>
                <a:latin typeface="楷体_GB2312" pitchFamily="49" charset="-122"/>
                <a:ea typeface="楷体_GB2312" pitchFamily="49" charset="-122"/>
              </a:defRPr>
            </a:lvl5pPr>
            <a:lvl6pPr marL="2514600" indent="-228600" algn="ctr" eaLnBrk="0" fontAlgn="ctr" hangingPunct="0">
              <a:spcBef>
                <a:spcPct val="50000"/>
              </a:spcBef>
              <a:spcAft>
                <a:spcPct val="0"/>
              </a:spcAft>
              <a:defRPr sz="2400" b="1">
                <a:solidFill>
                  <a:schemeClr val="tx1"/>
                </a:solidFill>
                <a:latin typeface="楷体_GB2312" pitchFamily="49" charset="-122"/>
                <a:ea typeface="楷体_GB2312" pitchFamily="49" charset="-122"/>
              </a:defRPr>
            </a:lvl6pPr>
            <a:lvl7pPr marL="2971800" indent="-228600" algn="ctr" eaLnBrk="0" fontAlgn="ctr" hangingPunct="0">
              <a:spcBef>
                <a:spcPct val="50000"/>
              </a:spcBef>
              <a:spcAft>
                <a:spcPct val="0"/>
              </a:spcAft>
              <a:defRPr sz="2400" b="1">
                <a:solidFill>
                  <a:schemeClr val="tx1"/>
                </a:solidFill>
                <a:latin typeface="楷体_GB2312" pitchFamily="49" charset="-122"/>
                <a:ea typeface="楷体_GB2312" pitchFamily="49" charset="-122"/>
              </a:defRPr>
            </a:lvl7pPr>
            <a:lvl8pPr marL="3429000" indent="-228600" algn="ctr" eaLnBrk="0" fontAlgn="ctr" hangingPunct="0">
              <a:spcBef>
                <a:spcPct val="50000"/>
              </a:spcBef>
              <a:spcAft>
                <a:spcPct val="0"/>
              </a:spcAft>
              <a:defRPr sz="2400" b="1">
                <a:solidFill>
                  <a:schemeClr val="tx1"/>
                </a:solidFill>
                <a:latin typeface="楷体_GB2312" pitchFamily="49" charset="-122"/>
                <a:ea typeface="楷体_GB2312" pitchFamily="49" charset="-122"/>
              </a:defRPr>
            </a:lvl8pPr>
            <a:lvl9pPr marL="3886200" indent="-228600" algn="ctr" eaLnBrk="0" fontAlgn="ctr" hangingPunct="0">
              <a:spcBef>
                <a:spcPct val="50000"/>
              </a:spcBef>
              <a:spcAft>
                <a:spcPct val="0"/>
              </a:spcAft>
              <a:defRPr sz="2400" b="1">
                <a:solidFill>
                  <a:schemeClr val="tx1"/>
                </a:solidFill>
                <a:latin typeface="楷体_GB2312" pitchFamily="49" charset="-122"/>
                <a:ea typeface="楷体_GB2312" pitchFamily="49" charset="-122"/>
              </a:defRPr>
            </a:lvl9pPr>
          </a:lstStyle>
          <a:p>
            <a:pPr algn="ctr" eaLnBrk="1" hangingPunct="1">
              <a:spcBef>
                <a:spcPct val="20000"/>
              </a:spcBef>
              <a:buClr>
                <a:srgbClr val="000000"/>
              </a:buClr>
              <a:buSzPct val="70000"/>
              <a:buFont typeface="Wingdings" pitchFamily="2" charset="2"/>
              <a:buNone/>
              <a:defRPr/>
            </a:pPr>
            <a:r>
              <a:rPr lang="zh-CN" altLang="en-US" sz="2000" dirty="0">
                <a:solidFill>
                  <a:srgbClr val="0033CC"/>
                </a:solidFill>
                <a:latin typeface="楷体" pitchFamily="49" charset="-122"/>
                <a:ea typeface="楷体" pitchFamily="49" charset="-122"/>
              </a:rPr>
              <a:t>北京大学计算机学院</a:t>
            </a:r>
            <a:r>
              <a:rPr lang="en-US" altLang="zh-CN" sz="2000" dirty="0">
                <a:solidFill>
                  <a:srgbClr val="0033CC"/>
                </a:solidFill>
                <a:latin typeface="楷体" pitchFamily="49" charset="-122"/>
                <a:ea typeface="楷体" pitchFamily="49" charset="-122"/>
              </a:rPr>
              <a:t>/</a:t>
            </a:r>
            <a:r>
              <a:rPr lang="zh-CN" altLang="en-US" sz="2000" dirty="0">
                <a:solidFill>
                  <a:srgbClr val="0033CC"/>
                </a:solidFill>
                <a:latin typeface="楷体" pitchFamily="49" charset="-122"/>
                <a:ea typeface="楷体" pitchFamily="49" charset="-122"/>
              </a:rPr>
              <a:t>信息科学技术学院</a:t>
            </a:r>
          </a:p>
          <a:p>
            <a:pPr algn="ctr" eaLnBrk="1" hangingPunct="1">
              <a:spcBef>
                <a:spcPct val="20000"/>
              </a:spcBef>
              <a:buClr>
                <a:srgbClr val="000000"/>
              </a:buClr>
              <a:buSzPct val="70000"/>
              <a:buFont typeface="Wingdings" pitchFamily="2" charset="2"/>
              <a:buNone/>
              <a:defRPr/>
            </a:pPr>
            <a:r>
              <a:rPr lang="en-US" altLang="zh-CN" sz="2000" dirty="0">
                <a:solidFill>
                  <a:srgbClr val="0033CC"/>
                </a:solidFill>
                <a:latin typeface="楷体" pitchFamily="49" charset="-122"/>
                <a:ea typeface="楷体" pitchFamily="49" charset="-122"/>
              </a:rPr>
              <a:t>2023-2024</a:t>
            </a:r>
            <a:r>
              <a:rPr lang="zh-CN" altLang="en-US" sz="2000" dirty="0">
                <a:solidFill>
                  <a:srgbClr val="0033CC"/>
                </a:solidFill>
                <a:latin typeface="楷体" pitchFamily="49" charset="-122"/>
                <a:ea typeface="楷体" pitchFamily="49" charset="-122"/>
              </a:rPr>
              <a:t>年秋季学期    </a:t>
            </a:r>
            <a:r>
              <a:rPr lang="en-US" altLang="zh-CN" sz="2000" dirty="0">
                <a:solidFill>
                  <a:srgbClr val="0033CC"/>
                </a:solidFill>
                <a:latin typeface="楷体" pitchFamily="49" charset="-122"/>
                <a:ea typeface="楷体" pitchFamily="49" charset="-122"/>
              </a:rPr>
              <a:t>《</a:t>
            </a:r>
            <a:r>
              <a:rPr lang="zh-CN" altLang="en-US" sz="2000" dirty="0">
                <a:solidFill>
                  <a:srgbClr val="0033CC"/>
                </a:solidFill>
                <a:latin typeface="楷体" pitchFamily="49" charset="-122"/>
                <a:ea typeface="楷体" pitchFamily="49" charset="-122"/>
              </a:rPr>
              <a:t>编译原理</a:t>
            </a:r>
            <a:r>
              <a:rPr lang="en-US" altLang="zh-CN" sz="2000" dirty="0">
                <a:solidFill>
                  <a:srgbClr val="0033CC"/>
                </a:solidFill>
                <a:latin typeface="楷体" pitchFamily="49" charset="-122"/>
                <a:ea typeface="楷体" pitchFamily="49" charset="-122"/>
              </a:rPr>
              <a:t>》</a:t>
            </a:r>
          </a:p>
        </p:txBody>
      </p:sp>
      <p:sp>
        <p:nvSpPr>
          <p:cNvPr id="9218" name="Rectangle 2"/>
          <p:cNvSpPr>
            <a:spLocks noGrp="1" noChangeArrowheads="1"/>
          </p:cNvSpPr>
          <p:nvPr>
            <p:ph type="title"/>
          </p:nvPr>
        </p:nvSpPr>
        <p:spPr>
          <a:xfrm>
            <a:off x="611188" y="1484313"/>
            <a:ext cx="7772400" cy="936625"/>
          </a:xfrm>
        </p:spPr>
        <p:txBody>
          <a:bodyPr/>
          <a:lstStyle>
            <a:lvl1pPr algn="ctr">
              <a:defRPr sz="4200" b="1">
                <a:solidFill>
                  <a:schemeClr val="accent2"/>
                </a:solidFill>
              </a:defRPr>
            </a:lvl1pPr>
          </a:lstStyle>
          <a:p>
            <a:r>
              <a:rPr lang="zh-CN" altLang="en-US" dirty="0"/>
              <a:t>单击此处编辑母版标题样式</a:t>
            </a:r>
          </a:p>
        </p:txBody>
      </p:sp>
      <p:sp>
        <p:nvSpPr>
          <p:cNvPr id="474115" name="Rectangle 3"/>
          <p:cNvSpPr>
            <a:spLocks noGrp="1" noChangeArrowheads="1"/>
          </p:cNvSpPr>
          <p:nvPr>
            <p:ph type="subTitle" idx="1"/>
          </p:nvPr>
        </p:nvSpPr>
        <p:spPr>
          <a:xfrm>
            <a:off x="1403350" y="3429000"/>
            <a:ext cx="6400800" cy="2087563"/>
          </a:xfrm>
        </p:spPr>
        <p:txBody>
          <a:bodyPr/>
          <a:lstStyle>
            <a:lvl1pPr marL="0" indent="0" algn="ctr">
              <a:buFont typeface="Wingdings" pitchFamily="2" charset="2"/>
              <a:buNone/>
              <a:defRPr/>
            </a:lvl1pPr>
          </a:lstStyle>
          <a:p>
            <a:r>
              <a:rPr lang="zh-CN" altLang="en-US" dirty="0"/>
              <a:t>单击此处编辑母版副标题样式</a:t>
            </a:r>
          </a:p>
        </p:txBody>
      </p:sp>
    </p:spTree>
    <p:extLst>
      <p:ext uri="{BB962C8B-B14F-4D97-AF65-F5344CB8AC3E}">
        <p14:creationId xmlns:p14="http://schemas.microsoft.com/office/powerpoint/2010/main" val="160634063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40945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820176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412875"/>
            <a:ext cx="39243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412875"/>
            <a:ext cx="39243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51391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88016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4735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1080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4477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07882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18227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33260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7488" y="304800"/>
            <a:ext cx="2000250" cy="61483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48350" cy="61483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1697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7526338" cy="820738"/>
          </a:xfrm>
        </p:spPr>
        <p:txBody>
          <a:bodyPr/>
          <a:lstStyle/>
          <a:p>
            <a:r>
              <a:rPr lang="zh-CN" altLang="en-US"/>
              <a:t>单击此处编辑母版标题样式</a:t>
            </a:r>
          </a:p>
        </p:txBody>
      </p:sp>
      <p:sp>
        <p:nvSpPr>
          <p:cNvPr id="3" name="表格占位符 2"/>
          <p:cNvSpPr>
            <a:spLocks noGrp="1"/>
          </p:cNvSpPr>
          <p:nvPr>
            <p:ph type="tbl" idx="1"/>
          </p:nvPr>
        </p:nvSpPr>
        <p:spPr>
          <a:xfrm>
            <a:off x="566738" y="1412875"/>
            <a:ext cx="8001000" cy="5040313"/>
          </a:xfrm>
        </p:spPr>
        <p:txBody>
          <a:bodyPr/>
          <a:lstStyle/>
          <a:p>
            <a:pPr lvl="0"/>
            <a:endParaRPr lang="zh-CN" altLang="en-US" noProof="0"/>
          </a:p>
        </p:txBody>
      </p:sp>
    </p:spTree>
    <p:extLst>
      <p:ext uri="{BB962C8B-B14F-4D97-AF65-F5344CB8AC3E}">
        <p14:creationId xmlns:p14="http://schemas.microsoft.com/office/powerpoint/2010/main" val="1520090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7526338" cy="820738"/>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412875"/>
            <a:ext cx="8001000" cy="2443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6738" y="4008438"/>
            <a:ext cx="8001000" cy="2444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02131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AutoShape 7">
            <a:extLst>
              <a:ext uri="{FF2B5EF4-FFF2-40B4-BE49-F238E27FC236}">
                <a16:creationId xmlns:a16="http://schemas.microsoft.com/office/drawing/2014/main" id="{7BB1F345-F2A7-4AA9-9BDA-574BF4890DAC}"/>
              </a:ext>
            </a:extLst>
          </p:cNvPr>
          <p:cNvSpPr>
            <a:spLocks noChangeArrowheads="1"/>
          </p:cNvSpPr>
          <p:nvPr userDrawn="1"/>
        </p:nvSpPr>
        <p:spPr bwMode="auto">
          <a:xfrm>
            <a:off x="685800" y="236220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2" name="标题 1"/>
          <p:cNvSpPr>
            <a:spLocks noGrp="1"/>
          </p:cNvSpPr>
          <p:nvPr>
            <p:ph type="ctrTitle"/>
          </p:nvPr>
        </p:nvSpPr>
        <p:spPr>
          <a:xfrm>
            <a:off x="685800" y="404665"/>
            <a:ext cx="7772400" cy="1728191"/>
          </a:xfrm>
        </p:spPr>
        <p:txBody>
          <a:bodyPr/>
          <a:lstStyle>
            <a:lvl1pPr>
              <a:defRPr>
                <a:solidFill>
                  <a:srgbClr val="002060"/>
                </a:solidFill>
                <a:latin typeface="黑体" pitchFamily="49" charset="-122"/>
                <a:ea typeface="黑体" pitchFamily="49"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85800" y="3068960"/>
            <a:ext cx="7772400" cy="2952328"/>
          </a:xfrm>
        </p:spPr>
        <p:txBody>
          <a:bodyPr/>
          <a:lstStyle>
            <a:lvl1pPr marL="0" indent="0" algn="l">
              <a:buNone/>
              <a:defRPr>
                <a:solidFill>
                  <a:schemeClr val="tx1"/>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5" name="日期占位符 3">
            <a:extLst>
              <a:ext uri="{FF2B5EF4-FFF2-40B4-BE49-F238E27FC236}">
                <a16:creationId xmlns:a16="http://schemas.microsoft.com/office/drawing/2014/main" id="{CA9A40E3-4150-43C7-A7E7-DC6E3D0E64A5}"/>
              </a:ext>
            </a:extLst>
          </p:cNvPr>
          <p:cNvSpPr>
            <a:spLocks noGrp="1"/>
          </p:cNvSpPr>
          <p:nvPr>
            <p:ph type="dt" sz="half" idx="10"/>
          </p:nvPr>
        </p:nvSpPr>
        <p:spPr/>
        <p:txBody>
          <a:bodyPr/>
          <a:lstStyle>
            <a:lvl1pPr eaLnBrk="0" fontAlgn="base" hangingPunct="0">
              <a:spcBef>
                <a:spcPct val="0"/>
              </a:spcBef>
              <a:spcAft>
                <a:spcPct val="0"/>
              </a:spcAft>
              <a:defRPr sz="1600" b="1">
                <a:solidFill>
                  <a:srgbClr val="C00000"/>
                </a:solidFill>
                <a:latin typeface="Goudy Stout" pitchFamily="18" charset="0"/>
                <a:ea typeface="宋体" pitchFamily="2" charset="-122"/>
              </a:defRPr>
            </a:lvl1pPr>
          </a:lstStyle>
          <a:p>
            <a:pPr>
              <a:defRPr/>
            </a:pPr>
            <a:fld id="{153359A7-CB66-4254-8FE8-EB6DF800E95E}" type="datetime1">
              <a:rPr lang="zh-CN" altLang="en-US"/>
              <a:pPr>
                <a:defRPr/>
              </a:pPr>
              <a:t>2024/9/30</a:t>
            </a:fld>
            <a:endParaRPr lang="zh-CN" altLang="en-US" dirty="0"/>
          </a:p>
        </p:txBody>
      </p:sp>
      <p:sp>
        <p:nvSpPr>
          <p:cNvPr id="6" name="页脚占位符 4">
            <a:extLst>
              <a:ext uri="{FF2B5EF4-FFF2-40B4-BE49-F238E27FC236}">
                <a16:creationId xmlns:a16="http://schemas.microsoft.com/office/drawing/2014/main" id="{E830365F-5A9E-46E5-8F88-7B9D70F205FC}"/>
              </a:ext>
            </a:extLst>
          </p:cNvPr>
          <p:cNvSpPr>
            <a:spLocks noGrp="1"/>
          </p:cNvSpPr>
          <p:nvPr>
            <p:ph type="ftr" sz="quarter" idx="11"/>
          </p:nvPr>
        </p:nvSpPr>
        <p:spPr/>
        <p:txBody>
          <a:bodyPr/>
          <a:lstStyle>
            <a:lvl1pPr algn="ctr" eaLnBrk="0" fontAlgn="base" hangingPunct="0">
              <a:spcBef>
                <a:spcPct val="0"/>
              </a:spcBef>
              <a:spcAft>
                <a:spcPct val="0"/>
              </a:spcAft>
              <a:defRPr sz="1600" b="1">
                <a:solidFill>
                  <a:srgbClr val="C00000"/>
                </a:solidFill>
                <a:latin typeface="华文中宋" pitchFamily="2" charset="-122"/>
                <a:ea typeface="华文中宋" pitchFamily="2" charset="-122"/>
              </a:defRPr>
            </a:lvl1pPr>
          </a:lstStyle>
          <a:p>
            <a:pPr>
              <a:defRPr/>
            </a:pPr>
            <a:r>
              <a:rPr lang="zh-CN" altLang="en-US"/>
              <a:t>编译实习课程</a:t>
            </a:r>
          </a:p>
        </p:txBody>
      </p:sp>
      <p:sp>
        <p:nvSpPr>
          <p:cNvPr id="7" name="灯片编号占位符 5">
            <a:extLst>
              <a:ext uri="{FF2B5EF4-FFF2-40B4-BE49-F238E27FC236}">
                <a16:creationId xmlns:a16="http://schemas.microsoft.com/office/drawing/2014/main" id="{713CECBB-6D7E-444F-ADB4-E85D98398C05}"/>
              </a:ext>
            </a:extLst>
          </p:cNvPr>
          <p:cNvSpPr>
            <a:spLocks noGrp="1"/>
          </p:cNvSpPr>
          <p:nvPr>
            <p:ph type="sldNum" sz="quarter" idx="12"/>
          </p:nvPr>
        </p:nvSpPr>
        <p:spPr/>
        <p:txBody>
          <a:bodyPr/>
          <a:lstStyle>
            <a:lvl1pPr eaLnBrk="0" hangingPunct="0">
              <a:defRPr b="1"/>
            </a:lvl1pPr>
          </a:lstStyle>
          <a:p>
            <a:fld id="{AD51A0D4-A499-4B92-AAF9-BFCEEBD0E6E6}" type="slidenum">
              <a:rPr lang="zh-CN" altLang="en-US"/>
              <a:pPr/>
              <a:t>‹#›</a:t>
            </a:fld>
            <a:endParaRPr lang="zh-CN" altLang="en-US"/>
          </a:p>
        </p:txBody>
      </p:sp>
    </p:spTree>
    <p:extLst>
      <p:ext uri="{BB962C8B-B14F-4D97-AF65-F5344CB8AC3E}">
        <p14:creationId xmlns:p14="http://schemas.microsoft.com/office/powerpoint/2010/main" val="2858003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F32BD634-2507-45F3-89B9-8D470A7FAB12}"/>
              </a:ext>
            </a:extLst>
          </p:cNvPr>
          <p:cNvSpPr>
            <a:spLocks noChangeArrowheads="1"/>
          </p:cNvSpPr>
          <p:nvPr userDrawn="1"/>
        </p:nvSpPr>
        <p:spPr bwMode="auto">
          <a:xfrm>
            <a:off x="609600" y="762000"/>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pic>
        <p:nvPicPr>
          <p:cNvPr id="5" name="Picture 10" descr="bdxh">
            <a:extLst>
              <a:ext uri="{FF2B5EF4-FFF2-40B4-BE49-F238E27FC236}">
                <a16:creationId xmlns:a16="http://schemas.microsoft.com/office/drawing/2014/main" id="{59C85995-AEC0-4127-AD4C-FA08B51593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379413"/>
            <a:ext cx="609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67544" y="0"/>
            <a:ext cx="8219256" cy="816769"/>
          </a:xfrm>
        </p:spPr>
        <p:txBody>
          <a:bodyPr>
            <a:normAutofit/>
          </a:bodyPr>
          <a:lstStyle>
            <a:lvl1pPr algn="l">
              <a:defRPr sz="3600">
                <a:solidFill>
                  <a:srgbClr val="C00000"/>
                </a:solidFill>
                <a:latin typeface="黑体" pitchFamily="49" charset="-122"/>
                <a:ea typeface="黑体" pitchFamily="49"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67544" y="871538"/>
            <a:ext cx="8208912" cy="5437782"/>
          </a:xfrm>
        </p:spPr>
        <p:txBody>
          <a:bodyPr/>
          <a:lstStyle>
            <a:lvl1pPr marL="469900" marR="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b="0">
                <a:solidFill>
                  <a:srgbClr val="C00000"/>
                </a:solidFill>
                <a:latin typeface="黑体" pitchFamily="49" charset="-122"/>
                <a:ea typeface="黑体" pitchFamily="49" charset="-122"/>
              </a:defRPr>
            </a:lvl1pPr>
            <a:lvl2pPr marL="908050" marR="0"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b="0">
                <a:solidFill>
                  <a:srgbClr val="C00000"/>
                </a:solidFill>
                <a:latin typeface="黑体" pitchFamily="49" charset="-122"/>
                <a:ea typeface="黑体" pitchFamily="49" charset="-122"/>
              </a:defRPr>
            </a:lvl2pPr>
            <a:lvl3pPr marL="1304925" marR="0" indent="-395288"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b="0">
                <a:solidFill>
                  <a:srgbClr val="C00000"/>
                </a:solidFill>
                <a:latin typeface="黑体" pitchFamily="49" charset="-122"/>
                <a:ea typeface="黑体" pitchFamily="49" charset="-122"/>
              </a:defRPr>
            </a:lvl3pPr>
            <a:lvl4pPr marL="1693863" marR="0" indent="-387350"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b="0">
                <a:solidFill>
                  <a:srgbClr val="C00000"/>
                </a:solidFill>
                <a:latin typeface="黑体" pitchFamily="49" charset="-122"/>
                <a:ea typeface="黑体" pitchFamily="49" charset="-122"/>
              </a:defRPr>
            </a:lvl4pPr>
            <a:lvl5pPr marL="2093913" marR="0" indent="-398463" algn="l" defTabSz="914400" rtl="0" eaLnBrk="0" fontAlgn="base" latinLnBrk="0" hangingPunct="0">
              <a:lnSpc>
                <a:spcPct val="100000"/>
              </a:lnSpc>
              <a:spcBef>
                <a:spcPct val="25000"/>
              </a:spcBef>
              <a:spcAft>
                <a:spcPct val="0"/>
              </a:spcAft>
              <a:buClr>
                <a:srgbClr val="CC0000"/>
              </a:buClr>
              <a:buSzTx/>
              <a:buFont typeface="Wingdings" pitchFamily="2" charset="2"/>
              <a:buChar char="§"/>
              <a:tabLst/>
              <a:defRPr b="0">
                <a:solidFill>
                  <a:srgbClr val="C00000"/>
                </a:solidFill>
                <a:latin typeface="黑体" pitchFamily="49" charset="-122"/>
                <a:ea typeface="黑体" pitchFamily="49" charset="-122"/>
              </a:defRPr>
            </a:lvl5p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日期占位符 3">
            <a:extLst>
              <a:ext uri="{FF2B5EF4-FFF2-40B4-BE49-F238E27FC236}">
                <a16:creationId xmlns:a16="http://schemas.microsoft.com/office/drawing/2014/main" id="{8B25D589-3D93-4967-AFD6-E91CD822A24C}"/>
              </a:ext>
            </a:extLst>
          </p:cNvPr>
          <p:cNvSpPr>
            <a:spLocks noGrp="1"/>
          </p:cNvSpPr>
          <p:nvPr>
            <p:ph type="dt" sz="half" idx="10"/>
          </p:nvPr>
        </p:nvSpPr>
        <p:spPr/>
        <p:txBody>
          <a:bodyPr/>
          <a:lstStyle>
            <a:lvl1pPr eaLnBrk="0" fontAlgn="base" hangingPunct="0">
              <a:spcBef>
                <a:spcPct val="0"/>
              </a:spcBef>
              <a:spcAft>
                <a:spcPct val="0"/>
              </a:spcAft>
              <a:defRPr sz="1600" b="1">
                <a:solidFill>
                  <a:srgbClr val="C00000"/>
                </a:solidFill>
                <a:latin typeface="Goudy Stout" pitchFamily="18" charset="0"/>
                <a:ea typeface="宋体" pitchFamily="2" charset="-122"/>
              </a:defRPr>
            </a:lvl1pPr>
          </a:lstStyle>
          <a:p>
            <a:pPr>
              <a:defRPr/>
            </a:pPr>
            <a:fld id="{8B081DE9-AD94-4D9E-8891-193B8689F843}" type="datetime1">
              <a:rPr lang="zh-CN" altLang="en-US"/>
              <a:pPr>
                <a:defRPr/>
              </a:pPr>
              <a:t>2024/9/30</a:t>
            </a:fld>
            <a:endParaRPr lang="zh-CN" altLang="en-US" dirty="0"/>
          </a:p>
        </p:txBody>
      </p:sp>
      <p:sp>
        <p:nvSpPr>
          <p:cNvPr id="7" name="页脚占位符 4">
            <a:extLst>
              <a:ext uri="{FF2B5EF4-FFF2-40B4-BE49-F238E27FC236}">
                <a16:creationId xmlns:a16="http://schemas.microsoft.com/office/drawing/2014/main" id="{6C1EE57B-C320-4556-8D88-BCAC09C22B7C}"/>
              </a:ext>
            </a:extLst>
          </p:cNvPr>
          <p:cNvSpPr>
            <a:spLocks noGrp="1"/>
          </p:cNvSpPr>
          <p:nvPr>
            <p:ph type="ftr" sz="quarter" idx="11"/>
          </p:nvPr>
        </p:nvSpPr>
        <p:spPr/>
        <p:txBody>
          <a:bodyPr/>
          <a:lstStyle>
            <a:lvl1pPr algn="ctr" eaLnBrk="0" fontAlgn="base" hangingPunct="0">
              <a:spcBef>
                <a:spcPct val="0"/>
              </a:spcBef>
              <a:spcAft>
                <a:spcPct val="0"/>
              </a:spcAft>
              <a:defRPr sz="1600" b="1">
                <a:solidFill>
                  <a:srgbClr val="C00000"/>
                </a:solidFill>
                <a:latin typeface="华文中宋" pitchFamily="2" charset="-122"/>
                <a:ea typeface="华文中宋" pitchFamily="2" charset="-122"/>
              </a:defRPr>
            </a:lvl1pPr>
          </a:lstStyle>
          <a:p>
            <a:pPr>
              <a:defRPr/>
            </a:pPr>
            <a:r>
              <a:rPr lang="zh-CN" altLang="en-US"/>
              <a:t>编译实习课程</a:t>
            </a:r>
          </a:p>
        </p:txBody>
      </p:sp>
      <p:sp>
        <p:nvSpPr>
          <p:cNvPr id="8" name="灯片编号占位符 5">
            <a:extLst>
              <a:ext uri="{FF2B5EF4-FFF2-40B4-BE49-F238E27FC236}">
                <a16:creationId xmlns:a16="http://schemas.microsoft.com/office/drawing/2014/main" id="{FDBB298B-E8F0-431F-B72C-14F0EF902265}"/>
              </a:ext>
            </a:extLst>
          </p:cNvPr>
          <p:cNvSpPr>
            <a:spLocks noGrp="1"/>
          </p:cNvSpPr>
          <p:nvPr>
            <p:ph type="sldNum" sz="quarter" idx="12"/>
          </p:nvPr>
        </p:nvSpPr>
        <p:spPr/>
        <p:txBody>
          <a:bodyPr/>
          <a:lstStyle>
            <a:lvl1pPr eaLnBrk="0" hangingPunct="0">
              <a:defRPr b="1"/>
            </a:lvl1pPr>
          </a:lstStyle>
          <a:p>
            <a:fld id="{AF44D6DD-5541-4504-BD68-96F6C13D966A}" type="slidenum">
              <a:rPr lang="zh-CN" altLang="en-US"/>
              <a:pPr/>
              <a:t>‹#›</a:t>
            </a:fld>
            <a:endParaRPr lang="zh-CN" altLang="en-US"/>
          </a:p>
        </p:txBody>
      </p:sp>
    </p:spTree>
    <p:extLst>
      <p:ext uri="{BB962C8B-B14F-4D97-AF65-F5344CB8AC3E}">
        <p14:creationId xmlns:p14="http://schemas.microsoft.com/office/powerpoint/2010/main" val="1866865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93C58C2B-47CF-4290-B9AB-ACE4C0AE3B4A}"/>
              </a:ext>
            </a:extLst>
          </p:cNvPr>
          <p:cNvSpPr>
            <a:spLocks noChangeArrowheads="1"/>
          </p:cNvSpPr>
          <p:nvPr/>
        </p:nvSpPr>
        <p:spPr bwMode="auto">
          <a:xfrm>
            <a:off x="684213" y="2852738"/>
            <a:ext cx="8208962" cy="714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45" y="0"/>
                </a:lnTo>
                <a:lnTo>
                  <a:pt x="645" y="1000"/>
                </a:lnTo>
                <a:lnTo>
                  <a:pt x="0" y="1000"/>
                </a:lnTo>
                <a:lnTo>
                  <a:pt x="0" y="0"/>
                </a:lnTo>
                <a:close/>
              </a:path>
              <a:path w="1000" h="1000">
                <a:moveTo>
                  <a:pt x="0" y="0"/>
                </a:moveTo>
                <a:lnTo>
                  <a:pt x="1000" y="0"/>
                </a:lnTo>
              </a:path>
            </a:pathLst>
          </a:custGeom>
          <a:gradFill rotWithShape="1">
            <a:gsLst>
              <a:gs pos="0">
                <a:srgbClr val="00002F"/>
              </a:gs>
              <a:gs pos="100000">
                <a:srgbClr val="000066">
                  <a:alpha val="39998"/>
                </a:srgbClr>
              </a:gs>
            </a:gsLst>
            <a:lin ang="0" scaled="1"/>
          </a:gradFill>
          <a:ln w="28575">
            <a:solidFill>
              <a:srgbClr val="333399"/>
            </a:solidFill>
            <a:round/>
            <a:headEnd/>
            <a:tailEnd/>
          </a:ln>
        </p:spPr>
        <p:txBody>
          <a:bodyPr/>
          <a:lstStyle/>
          <a:p>
            <a:endParaRPr lang="zh-CN" altLang="en-US"/>
          </a:p>
        </p:txBody>
      </p:sp>
      <p:pic>
        <p:nvPicPr>
          <p:cNvPr id="5" name="Picture 5">
            <a:extLst>
              <a:ext uri="{FF2B5EF4-FFF2-40B4-BE49-F238E27FC236}">
                <a16:creationId xmlns:a16="http://schemas.microsoft.com/office/drawing/2014/main" id="{4C722A5F-CD4A-4584-945C-5A5364F93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7988" y="115888"/>
            <a:ext cx="104298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a:extLst>
              <a:ext uri="{FF2B5EF4-FFF2-40B4-BE49-F238E27FC236}">
                <a16:creationId xmlns:a16="http://schemas.microsoft.com/office/drawing/2014/main" id="{2A1F64D5-E54E-47DE-A325-77AE8E843E21}"/>
              </a:ext>
            </a:extLst>
          </p:cNvPr>
          <p:cNvSpPr txBox="1">
            <a:spLocks noChangeArrowheads="1"/>
          </p:cNvSpPr>
          <p:nvPr/>
        </p:nvSpPr>
        <p:spPr bwMode="auto">
          <a:xfrm>
            <a:off x="2124075" y="23813"/>
            <a:ext cx="50403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20000"/>
              </a:spcBef>
              <a:buClr>
                <a:srgbClr val="000000"/>
              </a:buClr>
              <a:buSzPct val="70000"/>
              <a:buFont typeface="Wingdings" pitchFamily="2" charset="2"/>
              <a:buNone/>
              <a:defRPr/>
            </a:pPr>
            <a:r>
              <a:rPr lang="zh-CN" altLang="en-US" sz="2000" dirty="0">
                <a:solidFill>
                  <a:srgbClr val="0033CC"/>
                </a:solidFill>
                <a:latin typeface="楷体" pitchFamily="49" charset="-122"/>
                <a:ea typeface="楷体" pitchFamily="49" charset="-122"/>
              </a:rPr>
              <a:t>北京大学信息科学技术学院</a:t>
            </a:r>
          </a:p>
          <a:p>
            <a:pPr algn="ctr" eaLnBrk="1" hangingPunct="1">
              <a:spcBef>
                <a:spcPct val="20000"/>
              </a:spcBef>
              <a:buClr>
                <a:srgbClr val="000000"/>
              </a:buClr>
              <a:buSzPct val="70000"/>
              <a:buFont typeface="Wingdings" pitchFamily="2" charset="2"/>
              <a:buNone/>
              <a:defRPr/>
            </a:pPr>
            <a:r>
              <a:rPr lang="en-US" altLang="zh-CN" sz="2000" dirty="0">
                <a:solidFill>
                  <a:srgbClr val="0033CC"/>
                </a:solidFill>
                <a:latin typeface="楷体" pitchFamily="49" charset="-122"/>
                <a:ea typeface="楷体" pitchFamily="49" charset="-122"/>
              </a:rPr>
              <a:t>2015</a:t>
            </a:r>
            <a:r>
              <a:rPr lang="zh-CN" altLang="en-US" sz="2000" dirty="0">
                <a:solidFill>
                  <a:srgbClr val="0033CC"/>
                </a:solidFill>
                <a:latin typeface="楷体" pitchFamily="49" charset="-122"/>
                <a:ea typeface="楷体" pitchFamily="49" charset="-122"/>
              </a:rPr>
              <a:t>年春季学期    </a:t>
            </a:r>
            <a:r>
              <a:rPr lang="en-US" altLang="zh-CN" sz="2000" dirty="0">
                <a:solidFill>
                  <a:srgbClr val="0033CC"/>
                </a:solidFill>
                <a:latin typeface="楷体" pitchFamily="49" charset="-122"/>
                <a:ea typeface="楷体" pitchFamily="49" charset="-122"/>
              </a:rPr>
              <a:t>《</a:t>
            </a:r>
            <a:r>
              <a:rPr lang="zh-CN" altLang="en-US" sz="2000" dirty="0">
                <a:solidFill>
                  <a:srgbClr val="0033CC"/>
                </a:solidFill>
                <a:latin typeface="楷体" pitchFamily="49" charset="-122"/>
                <a:ea typeface="楷体" pitchFamily="49" charset="-122"/>
              </a:rPr>
              <a:t>编译技术</a:t>
            </a:r>
            <a:r>
              <a:rPr lang="en-US" altLang="zh-CN" sz="2000" dirty="0">
                <a:solidFill>
                  <a:srgbClr val="0033CC"/>
                </a:solidFill>
                <a:latin typeface="楷体" pitchFamily="49" charset="-122"/>
                <a:ea typeface="楷体" pitchFamily="49" charset="-122"/>
              </a:rPr>
              <a:t>》</a:t>
            </a:r>
          </a:p>
        </p:txBody>
      </p:sp>
      <p:sp>
        <p:nvSpPr>
          <p:cNvPr id="9218" name="Rectangle 2"/>
          <p:cNvSpPr>
            <a:spLocks noGrp="1" noChangeArrowheads="1"/>
          </p:cNvSpPr>
          <p:nvPr>
            <p:ph type="title"/>
          </p:nvPr>
        </p:nvSpPr>
        <p:spPr>
          <a:xfrm>
            <a:off x="611188" y="1484313"/>
            <a:ext cx="7772400" cy="936625"/>
          </a:xfrm>
        </p:spPr>
        <p:txBody>
          <a:bodyPr/>
          <a:lstStyle>
            <a:lvl1pPr algn="ctr">
              <a:defRPr sz="4200" b="1">
                <a:solidFill>
                  <a:schemeClr val="accent2"/>
                </a:solidFill>
              </a:defRPr>
            </a:lvl1pPr>
          </a:lstStyle>
          <a:p>
            <a:r>
              <a:rPr lang="zh-CN" altLang="en-US"/>
              <a:t>单击此处编辑母版标题样式</a:t>
            </a:r>
          </a:p>
        </p:txBody>
      </p:sp>
      <p:sp>
        <p:nvSpPr>
          <p:cNvPr id="520195" name="Rectangle 3"/>
          <p:cNvSpPr>
            <a:spLocks noGrp="1" noChangeArrowheads="1"/>
          </p:cNvSpPr>
          <p:nvPr>
            <p:ph type="subTitle" idx="1"/>
          </p:nvPr>
        </p:nvSpPr>
        <p:spPr>
          <a:xfrm>
            <a:off x="1403350" y="3429000"/>
            <a:ext cx="6400800" cy="2087563"/>
          </a:xfrm>
        </p:spPr>
        <p:txBody>
          <a:bodyPr/>
          <a:lstStyle>
            <a:lvl1pPr marL="0" indent="0" algn="ctr">
              <a:buFont typeface="Wingdings" pitchFamily="2" charset="2"/>
              <a:buNone/>
              <a:defRPr/>
            </a:lvl1pPr>
          </a:lstStyle>
          <a:p>
            <a:r>
              <a:rPr lang="zh-CN" altLang="en-US"/>
              <a:t>单击此处编辑母版副标题样式</a:t>
            </a:r>
          </a:p>
        </p:txBody>
      </p:sp>
    </p:spTree>
    <p:extLst>
      <p:ext uri="{BB962C8B-B14F-4D97-AF65-F5344CB8AC3E}">
        <p14:creationId xmlns:p14="http://schemas.microsoft.com/office/powerpoint/2010/main" val="110914373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425999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08150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3341555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412875"/>
            <a:ext cx="39243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412875"/>
            <a:ext cx="39243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99919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329486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382089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8602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76655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771986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67743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7488" y="304800"/>
            <a:ext cx="2000250" cy="61483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48350" cy="61483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5054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412875"/>
            <a:ext cx="39243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412875"/>
            <a:ext cx="39243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7997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7526338" cy="820738"/>
          </a:xfrm>
        </p:spPr>
        <p:txBody>
          <a:bodyPr/>
          <a:lstStyle/>
          <a:p>
            <a:r>
              <a:rPr lang="zh-CN" altLang="en-US"/>
              <a:t>单击此处编辑母版标题样式</a:t>
            </a:r>
          </a:p>
        </p:txBody>
      </p:sp>
      <p:sp>
        <p:nvSpPr>
          <p:cNvPr id="3" name="表格占位符 2"/>
          <p:cNvSpPr>
            <a:spLocks noGrp="1"/>
          </p:cNvSpPr>
          <p:nvPr>
            <p:ph type="tbl" idx="1"/>
          </p:nvPr>
        </p:nvSpPr>
        <p:spPr>
          <a:xfrm>
            <a:off x="566738" y="1412875"/>
            <a:ext cx="8001000" cy="5040313"/>
          </a:xfrm>
        </p:spPr>
        <p:txBody>
          <a:bodyPr/>
          <a:lstStyle/>
          <a:p>
            <a:pPr lvl="0"/>
            <a:endParaRPr lang="zh-CN" altLang="en-US" noProof="0"/>
          </a:p>
        </p:txBody>
      </p:sp>
    </p:spTree>
    <p:extLst>
      <p:ext uri="{BB962C8B-B14F-4D97-AF65-F5344CB8AC3E}">
        <p14:creationId xmlns:p14="http://schemas.microsoft.com/office/powerpoint/2010/main" val="4254524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31919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31492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04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2273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16627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788CDED-39A0-4D4D-A1AD-6904A2F22427}"/>
              </a:ext>
            </a:extLst>
          </p:cNvPr>
          <p:cNvSpPr>
            <a:spLocks noGrp="1" noChangeArrowheads="1"/>
          </p:cNvSpPr>
          <p:nvPr>
            <p:ph type="title"/>
          </p:nvPr>
        </p:nvSpPr>
        <p:spPr bwMode="auto">
          <a:xfrm>
            <a:off x="574675" y="304800"/>
            <a:ext cx="7526338" cy="8207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BA1ED1FA-40D5-42CF-A6BB-C4021ADC1F4B}"/>
              </a:ext>
            </a:extLst>
          </p:cNvPr>
          <p:cNvSpPr>
            <a:spLocks noGrp="1" noChangeArrowheads="1"/>
          </p:cNvSpPr>
          <p:nvPr>
            <p:ph type="body" idx="1"/>
          </p:nvPr>
        </p:nvSpPr>
        <p:spPr bwMode="auto">
          <a:xfrm>
            <a:off x="566738" y="1412875"/>
            <a:ext cx="80010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a:extLst>
              <a:ext uri="{FF2B5EF4-FFF2-40B4-BE49-F238E27FC236}">
                <a16:creationId xmlns:a16="http://schemas.microsoft.com/office/drawing/2014/main" id="{E7BB0136-CA80-4289-A3A0-A99DA595D792}"/>
              </a:ext>
            </a:extLst>
          </p:cNvPr>
          <p:cNvSpPr>
            <a:spLocks noChangeArrowheads="1"/>
          </p:cNvSpPr>
          <p:nvPr/>
        </p:nvSpPr>
        <p:spPr bwMode="auto">
          <a:xfrm>
            <a:off x="611188" y="1196975"/>
            <a:ext cx="8208962" cy="714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45" y="0"/>
                </a:lnTo>
                <a:lnTo>
                  <a:pt x="645" y="1000"/>
                </a:lnTo>
                <a:lnTo>
                  <a:pt x="0" y="1000"/>
                </a:lnTo>
                <a:lnTo>
                  <a:pt x="0" y="0"/>
                </a:lnTo>
                <a:close/>
              </a:path>
              <a:path w="1000" h="1000">
                <a:moveTo>
                  <a:pt x="0" y="0"/>
                </a:moveTo>
                <a:lnTo>
                  <a:pt x="1000" y="0"/>
                </a:lnTo>
              </a:path>
            </a:pathLst>
          </a:custGeom>
          <a:gradFill rotWithShape="1">
            <a:gsLst>
              <a:gs pos="0">
                <a:srgbClr val="000099"/>
              </a:gs>
              <a:gs pos="100000">
                <a:srgbClr val="6699FF"/>
              </a:gs>
            </a:gsLst>
            <a:lin ang="0" scaled="1"/>
          </a:gradFill>
          <a:ln w="9525">
            <a:solidFill>
              <a:schemeClr val="folHlink"/>
            </a:solidFill>
            <a:round/>
            <a:headEnd/>
            <a:tailEnd/>
          </a:ln>
        </p:spPr>
        <p:txBody>
          <a:bodyPr/>
          <a:lstStyle/>
          <a:p>
            <a:endParaRPr lang="zh-CN" altLang="en-US"/>
          </a:p>
        </p:txBody>
      </p:sp>
      <p:sp>
        <p:nvSpPr>
          <p:cNvPr id="1029" name="Line 5">
            <a:extLst>
              <a:ext uri="{FF2B5EF4-FFF2-40B4-BE49-F238E27FC236}">
                <a16:creationId xmlns:a16="http://schemas.microsoft.com/office/drawing/2014/main" id="{A90EE83F-5FCE-4D7C-BAE5-AE6AB4ACD0D7}"/>
              </a:ext>
            </a:extLst>
          </p:cNvPr>
          <p:cNvSpPr>
            <a:spLocks noChangeShapeType="1"/>
          </p:cNvSpPr>
          <p:nvPr/>
        </p:nvSpPr>
        <p:spPr bwMode="auto">
          <a:xfrm flipV="1">
            <a:off x="611188" y="6524625"/>
            <a:ext cx="7924800" cy="0"/>
          </a:xfrm>
          <a:prstGeom prst="line">
            <a:avLst/>
          </a:prstGeom>
          <a:noFill/>
          <a:ln w="317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30" name="Picture 6">
            <a:extLst>
              <a:ext uri="{FF2B5EF4-FFF2-40B4-BE49-F238E27FC236}">
                <a16:creationId xmlns:a16="http://schemas.microsoft.com/office/drawing/2014/main" id="{F3857F0B-9A00-4CD4-AF2F-A00C8209573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72450" y="188913"/>
            <a:ext cx="9350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
            <a:extLst>
              <a:ext uri="{FF2B5EF4-FFF2-40B4-BE49-F238E27FC236}">
                <a16:creationId xmlns:a16="http://schemas.microsoft.com/office/drawing/2014/main" id="{E74875B2-2176-4306-BACC-5E2B03FC7607}"/>
              </a:ext>
            </a:extLst>
          </p:cNvPr>
          <p:cNvSpPr>
            <a:spLocks noChangeArrowheads="1"/>
          </p:cNvSpPr>
          <p:nvPr/>
        </p:nvSpPr>
        <p:spPr bwMode="auto">
          <a:xfrm>
            <a:off x="827088" y="6497638"/>
            <a:ext cx="74898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400" b="1">
                <a:solidFill>
                  <a:schemeClr val="tx1"/>
                </a:solidFill>
                <a:latin typeface="楷体_GB2312" pitchFamily="49" charset="-122"/>
                <a:ea typeface="宋体" pitchFamily="2" charset="-122"/>
              </a:defRPr>
            </a:lvl1pPr>
            <a:lvl2pPr marL="742950" indent="-285750" eaLnBrk="0" hangingPunct="0">
              <a:defRPr sz="2400" b="1">
                <a:solidFill>
                  <a:schemeClr val="tx1"/>
                </a:solidFill>
                <a:latin typeface="楷体_GB2312" pitchFamily="49" charset="-122"/>
                <a:ea typeface="宋体" pitchFamily="2" charset="-122"/>
              </a:defRPr>
            </a:lvl2pPr>
            <a:lvl3pPr marL="1143000" indent="-228600" eaLnBrk="0" hangingPunct="0">
              <a:defRPr sz="2400" b="1">
                <a:solidFill>
                  <a:schemeClr val="tx1"/>
                </a:solidFill>
                <a:latin typeface="楷体_GB2312" pitchFamily="49" charset="-122"/>
                <a:ea typeface="宋体" pitchFamily="2" charset="-122"/>
              </a:defRPr>
            </a:lvl3pPr>
            <a:lvl4pPr marL="1600200" indent="-228600" eaLnBrk="0" hangingPunct="0">
              <a:defRPr sz="2400" b="1">
                <a:solidFill>
                  <a:schemeClr val="tx1"/>
                </a:solidFill>
                <a:latin typeface="楷体_GB2312" pitchFamily="49" charset="-122"/>
                <a:ea typeface="宋体" pitchFamily="2" charset="-122"/>
              </a:defRPr>
            </a:lvl4pPr>
            <a:lvl5pPr marL="2057400" indent="-228600" eaLnBrk="0" hangingPunct="0">
              <a:defRPr sz="2400" b="1">
                <a:solidFill>
                  <a:schemeClr val="tx1"/>
                </a:solidFill>
                <a:latin typeface="楷体_GB2312" pitchFamily="49" charset="-122"/>
                <a:ea typeface="宋体" pitchFamily="2" charset="-122"/>
              </a:defRPr>
            </a:lvl5pPr>
            <a:lvl6pPr marL="2514600" indent="-228600" eaLnBrk="0" fontAlgn="base" hangingPunct="0">
              <a:spcBef>
                <a:spcPct val="0"/>
              </a:spcBef>
              <a:spcAft>
                <a:spcPct val="0"/>
              </a:spcAft>
              <a:defRPr sz="2400" b="1">
                <a:solidFill>
                  <a:schemeClr val="tx1"/>
                </a:solidFill>
                <a:latin typeface="楷体_GB2312" pitchFamily="49" charset="-122"/>
                <a:ea typeface="宋体" pitchFamily="2" charset="-122"/>
              </a:defRPr>
            </a:lvl6pPr>
            <a:lvl7pPr marL="2971800" indent="-228600" eaLnBrk="0" fontAlgn="base" hangingPunct="0">
              <a:spcBef>
                <a:spcPct val="0"/>
              </a:spcBef>
              <a:spcAft>
                <a:spcPct val="0"/>
              </a:spcAft>
              <a:defRPr sz="2400" b="1">
                <a:solidFill>
                  <a:schemeClr val="tx1"/>
                </a:solidFill>
                <a:latin typeface="楷体_GB2312" pitchFamily="49" charset="-122"/>
                <a:ea typeface="宋体" pitchFamily="2" charset="-122"/>
              </a:defRPr>
            </a:lvl7pPr>
            <a:lvl8pPr marL="3429000" indent="-228600" eaLnBrk="0" fontAlgn="base" hangingPunct="0">
              <a:spcBef>
                <a:spcPct val="0"/>
              </a:spcBef>
              <a:spcAft>
                <a:spcPct val="0"/>
              </a:spcAft>
              <a:defRPr sz="2400" b="1">
                <a:solidFill>
                  <a:schemeClr val="tx1"/>
                </a:solidFill>
                <a:latin typeface="楷体_GB2312" pitchFamily="49" charset="-122"/>
                <a:ea typeface="宋体" pitchFamily="2" charset="-122"/>
              </a:defRPr>
            </a:lvl8pPr>
            <a:lvl9pPr marL="3886200" indent="-228600" eaLnBrk="0" fontAlgn="base" hangingPunct="0">
              <a:spcBef>
                <a:spcPct val="0"/>
              </a:spcBef>
              <a:spcAft>
                <a:spcPct val="0"/>
              </a:spcAft>
              <a:defRPr sz="2400" b="1">
                <a:solidFill>
                  <a:schemeClr val="tx1"/>
                </a:solidFill>
                <a:latin typeface="楷体_GB2312" pitchFamily="49" charset="-122"/>
                <a:ea typeface="宋体" pitchFamily="2" charset="-122"/>
              </a:defRPr>
            </a:lvl9pPr>
          </a:lstStyle>
          <a:p>
            <a:pPr algn="ctr" eaLnBrk="1" hangingPunct="1">
              <a:spcBef>
                <a:spcPct val="20000"/>
              </a:spcBef>
              <a:buClr>
                <a:schemeClr val="tx2"/>
              </a:buClr>
              <a:buSzPct val="70000"/>
              <a:buFont typeface="Wingdings" pitchFamily="2" charset="2"/>
              <a:buNone/>
              <a:defRPr/>
            </a:pPr>
            <a:r>
              <a:rPr lang="en-US" altLang="zh-CN" sz="1600" dirty="0">
                <a:solidFill>
                  <a:schemeClr val="hlink"/>
                </a:solidFill>
                <a:latin typeface="仿宋" pitchFamily="49" charset="-122"/>
                <a:ea typeface="仿宋" pitchFamily="49" charset="-122"/>
              </a:rPr>
              <a:t>2024-2025</a:t>
            </a:r>
            <a:r>
              <a:rPr lang="zh-CN" altLang="en-US" sz="1600" dirty="0">
                <a:solidFill>
                  <a:schemeClr val="hlink"/>
                </a:solidFill>
                <a:latin typeface="仿宋" pitchFamily="49" charset="-122"/>
                <a:ea typeface="仿宋" pitchFamily="49" charset="-122"/>
              </a:rPr>
              <a:t>年秋季学期  </a:t>
            </a:r>
            <a:r>
              <a:rPr lang="en-US" altLang="zh-CN" sz="1600" dirty="0">
                <a:solidFill>
                  <a:schemeClr val="hlink"/>
                </a:solidFill>
                <a:latin typeface="仿宋" pitchFamily="49" charset="-122"/>
                <a:ea typeface="仿宋" pitchFamily="49" charset="-122"/>
              </a:rPr>
              <a:t>《</a:t>
            </a:r>
            <a:r>
              <a:rPr lang="zh-CN" altLang="en-US" sz="1600" dirty="0">
                <a:solidFill>
                  <a:schemeClr val="hlink"/>
                </a:solidFill>
                <a:latin typeface="仿宋" pitchFamily="49" charset="-122"/>
                <a:ea typeface="仿宋" pitchFamily="49" charset="-122"/>
              </a:rPr>
              <a:t>编译原理</a:t>
            </a:r>
            <a:r>
              <a:rPr lang="en-US" altLang="zh-CN" sz="1600" dirty="0">
                <a:solidFill>
                  <a:schemeClr val="hlink"/>
                </a:solidFill>
                <a:latin typeface="仿宋" pitchFamily="49" charset="-122"/>
                <a:ea typeface="仿宋" pitchFamily="49" charset="-122"/>
              </a:rPr>
              <a:t>》</a:t>
            </a:r>
            <a:r>
              <a:rPr lang="zh-CN" altLang="en-US" sz="1600" dirty="0">
                <a:solidFill>
                  <a:schemeClr val="hlink"/>
                </a:solidFill>
                <a:latin typeface="仿宋" pitchFamily="49" charset="-122"/>
                <a:ea typeface="仿宋" pitchFamily="49" charset="-122"/>
              </a:rPr>
              <a:t>课程       北京大学计算机学院</a:t>
            </a:r>
            <a:r>
              <a:rPr lang="en-US" altLang="zh-CN" sz="1600" dirty="0">
                <a:solidFill>
                  <a:schemeClr val="hlink"/>
                </a:solidFill>
                <a:latin typeface="仿宋" pitchFamily="49" charset="-122"/>
                <a:ea typeface="仿宋" pitchFamily="49" charset="-122"/>
              </a:rPr>
              <a:t>/</a:t>
            </a:r>
            <a:r>
              <a:rPr lang="zh-CN" altLang="en-US" sz="1600" dirty="0">
                <a:solidFill>
                  <a:schemeClr val="hlink"/>
                </a:solidFill>
                <a:latin typeface="仿宋" pitchFamily="49" charset="-122"/>
                <a:ea typeface="仿宋" pitchFamily="49" charset="-122"/>
              </a:rPr>
              <a:t>信息科学技术学院</a:t>
            </a:r>
            <a:endParaRPr lang="zh-CN" altLang="en-US" sz="1600" b="0" dirty="0">
              <a:solidFill>
                <a:schemeClr val="hlink"/>
              </a:solidFill>
              <a:latin typeface="仿宋" pitchFamily="49" charset="-122"/>
              <a:ea typeface="仿宋" pitchFamily="49" charset="-122"/>
            </a:endParaRPr>
          </a:p>
        </p:txBody>
      </p:sp>
      <p:sp>
        <p:nvSpPr>
          <p:cNvPr id="1032" name="Text Box 8">
            <a:extLst>
              <a:ext uri="{FF2B5EF4-FFF2-40B4-BE49-F238E27FC236}">
                <a16:creationId xmlns:a16="http://schemas.microsoft.com/office/drawing/2014/main" id="{3269F9C7-DD97-4863-A6F6-20225C6E1910}"/>
              </a:ext>
            </a:extLst>
          </p:cNvPr>
          <p:cNvSpPr txBox="1">
            <a:spLocks noChangeArrowheads="1"/>
          </p:cNvSpPr>
          <p:nvPr/>
        </p:nvSpPr>
        <p:spPr bwMode="auto">
          <a:xfrm>
            <a:off x="7667625" y="6308725"/>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a:defRPr sz="2400" b="1">
                <a:solidFill>
                  <a:schemeClr val="tx1"/>
                </a:solidFill>
                <a:latin typeface="楷体_GB2312" pitchFamily="49" charset="-122"/>
                <a:ea typeface="宋体" panose="02010600030101010101" pitchFamily="2" charset="-122"/>
              </a:defRPr>
            </a:lvl1pPr>
            <a:lvl2pPr marL="742950" indent="-285750">
              <a:defRPr sz="2400" b="1">
                <a:solidFill>
                  <a:schemeClr val="tx1"/>
                </a:solidFill>
                <a:latin typeface="楷体_GB2312" pitchFamily="49" charset="-122"/>
                <a:ea typeface="宋体" panose="02010600030101010101" pitchFamily="2" charset="-122"/>
              </a:defRPr>
            </a:lvl2pPr>
            <a:lvl3pPr marL="1143000" indent="-228600">
              <a:defRPr sz="2400" b="1">
                <a:solidFill>
                  <a:schemeClr val="tx1"/>
                </a:solidFill>
                <a:latin typeface="楷体_GB2312" pitchFamily="49" charset="-122"/>
                <a:ea typeface="宋体" panose="02010600030101010101" pitchFamily="2" charset="-122"/>
              </a:defRPr>
            </a:lvl3pPr>
            <a:lvl4pPr marL="1600200" indent="-228600">
              <a:defRPr sz="2400" b="1">
                <a:solidFill>
                  <a:schemeClr val="tx1"/>
                </a:solidFill>
                <a:latin typeface="楷体_GB2312" pitchFamily="49" charset="-122"/>
                <a:ea typeface="宋体" panose="02010600030101010101" pitchFamily="2" charset="-122"/>
              </a:defRPr>
            </a:lvl4pPr>
            <a:lvl5pPr marL="2057400" indent="-228600">
              <a:defRPr sz="2400" b="1">
                <a:solidFill>
                  <a:schemeClr val="tx1"/>
                </a:solidFill>
                <a:latin typeface="楷体_GB2312" pitchFamily="49"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pPr algn="r" eaLnBrk="1" hangingPunct="1">
              <a:spcBef>
                <a:spcPct val="50000"/>
              </a:spcBef>
            </a:pPr>
            <a:fld id="{EF812E74-9C96-4627-9F4D-645DE302CD43}" type="slidenum">
              <a:rPr lang="en-US" altLang="zh-CN" sz="1800" b="0">
                <a:latin typeface="Arial" panose="020B0604020202020204" pitchFamily="34" charset="0"/>
              </a:rPr>
              <a:pPr algn="r" eaLnBrk="1" hangingPunct="1">
                <a:spcBef>
                  <a:spcPct val="50000"/>
                </a:spcBef>
              </a:pPr>
              <a:t>‹#›</a:t>
            </a:fld>
            <a:endParaRPr lang="en-US" altLang="zh-CN" sz="1800" b="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710"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Lst>
  <p:hf hdr="0" ftr="0" dt="0"/>
  <p:txStyles>
    <p:titleStyle>
      <a:lvl1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2pPr>
      <a:lvl3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3pPr>
      <a:lvl4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4pPr>
      <a:lvl5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5pPr>
      <a:lvl6pPr marL="4572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6pPr>
      <a:lvl7pPr marL="9144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7pPr>
      <a:lvl8pPr marL="13716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8pPr>
      <a:lvl9pPr marL="18288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9pPr>
    </p:titleStyle>
    <p:bodyStyle>
      <a:lvl1pPr marL="469900" indent="-469900" algn="l" rtl="0" eaLnBrk="0" fontAlgn="base" hangingPunct="0">
        <a:spcBef>
          <a:spcPct val="20000"/>
        </a:spcBef>
        <a:spcAft>
          <a:spcPct val="0"/>
        </a:spcAft>
        <a:buClr>
          <a:srgbClr val="000099"/>
        </a:buClr>
        <a:buSzPct val="80000"/>
        <a:buFont typeface="Wingdings" panose="05000000000000000000" pitchFamily="2" charset="2"/>
        <a:buChar char="o"/>
        <a:defRPr sz="3000" b="1">
          <a:solidFill>
            <a:schemeClr val="tx1"/>
          </a:solidFill>
          <a:latin typeface="+mn-lt"/>
          <a:ea typeface="楷体" pitchFamily="49" charset="-122"/>
          <a:cs typeface="+mn-cs"/>
        </a:defRPr>
      </a:lvl1pPr>
      <a:lvl2pPr marL="908050" indent="-436563" algn="l" rtl="0" eaLnBrk="0" fontAlgn="base" hangingPunct="0">
        <a:spcBef>
          <a:spcPct val="20000"/>
        </a:spcBef>
        <a:spcAft>
          <a:spcPct val="0"/>
        </a:spcAft>
        <a:buClr>
          <a:srgbClr val="000099"/>
        </a:buClr>
        <a:buSzPct val="70000"/>
        <a:buFont typeface="Wingdings" panose="05000000000000000000" pitchFamily="2" charset="2"/>
        <a:buChar char="n"/>
        <a:defRPr sz="2600" b="1">
          <a:solidFill>
            <a:schemeClr val="tx1"/>
          </a:solidFill>
          <a:latin typeface="+mn-lt"/>
          <a:ea typeface="楷体" pitchFamily="49" charset="-122"/>
        </a:defRPr>
      </a:lvl2pPr>
      <a:lvl3pPr marL="1304925" indent="-395288" algn="l" rtl="0" eaLnBrk="0" fontAlgn="base" hangingPunct="0">
        <a:spcBef>
          <a:spcPct val="20000"/>
        </a:spcBef>
        <a:spcAft>
          <a:spcPct val="0"/>
        </a:spcAft>
        <a:buClr>
          <a:srgbClr val="000099"/>
        </a:buClr>
        <a:buSzPct val="70000"/>
        <a:buFont typeface="Wingdings" panose="05000000000000000000" pitchFamily="2" charset="2"/>
        <a:buChar char="o"/>
        <a:defRPr sz="2300" b="1">
          <a:solidFill>
            <a:schemeClr val="tx1"/>
          </a:solidFill>
          <a:latin typeface="+mn-lt"/>
          <a:ea typeface="楷体" pitchFamily="49" charset="-122"/>
        </a:defRPr>
      </a:lvl3pPr>
      <a:lvl4pPr marL="1693863" indent="-387350" algn="l" rtl="0" eaLnBrk="0" fontAlgn="base" hangingPunct="0">
        <a:spcBef>
          <a:spcPct val="20000"/>
        </a:spcBef>
        <a:spcAft>
          <a:spcPct val="0"/>
        </a:spcAft>
        <a:buClr>
          <a:srgbClr val="000099"/>
        </a:buClr>
        <a:buSzPct val="75000"/>
        <a:buFont typeface="Wingdings" panose="05000000000000000000" pitchFamily="2" charset="2"/>
        <a:buChar char="n"/>
        <a:defRPr sz="2000" b="1">
          <a:solidFill>
            <a:schemeClr val="tx1"/>
          </a:solidFill>
          <a:latin typeface="+mn-lt"/>
          <a:ea typeface="楷体" pitchFamily="49" charset="-122"/>
        </a:defRPr>
      </a:lvl4pPr>
      <a:lvl5pPr marL="2093913" indent="-398463" algn="l" rtl="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mn-lt"/>
          <a:ea typeface="楷体" pitchFamily="49" charset="-122"/>
        </a:defRPr>
      </a:lvl5pPr>
      <a:lvl6pPr marL="25511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A34DCE7-6468-4E38-9A14-9C3C38A76661}"/>
              </a:ext>
            </a:extLst>
          </p:cNvPr>
          <p:cNvSpPr>
            <a:spLocks noGrp="1" noChangeArrowheads="1"/>
          </p:cNvSpPr>
          <p:nvPr>
            <p:ph type="title"/>
          </p:nvPr>
        </p:nvSpPr>
        <p:spPr bwMode="auto">
          <a:xfrm>
            <a:off x="574675" y="304800"/>
            <a:ext cx="7526338" cy="8207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EBA016BB-7E24-46E0-92E9-BE5FEB00F136}"/>
              </a:ext>
            </a:extLst>
          </p:cNvPr>
          <p:cNvSpPr>
            <a:spLocks noGrp="1" noChangeArrowheads="1"/>
          </p:cNvSpPr>
          <p:nvPr>
            <p:ph type="body" idx="1"/>
          </p:nvPr>
        </p:nvSpPr>
        <p:spPr bwMode="auto">
          <a:xfrm>
            <a:off x="566738" y="1412875"/>
            <a:ext cx="80010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AutoShape 4">
            <a:extLst>
              <a:ext uri="{FF2B5EF4-FFF2-40B4-BE49-F238E27FC236}">
                <a16:creationId xmlns:a16="http://schemas.microsoft.com/office/drawing/2014/main" id="{9F9ADD40-8F54-4AB0-8E59-3DFD87D868C6}"/>
              </a:ext>
            </a:extLst>
          </p:cNvPr>
          <p:cNvSpPr>
            <a:spLocks noChangeArrowheads="1"/>
          </p:cNvSpPr>
          <p:nvPr/>
        </p:nvSpPr>
        <p:spPr bwMode="auto">
          <a:xfrm>
            <a:off x="611188" y="1196975"/>
            <a:ext cx="8208962" cy="714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45" y="0"/>
                </a:lnTo>
                <a:lnTo>
                  <a:pt x="645" y="1000"/>
                </a:lnTo>
                <a:lnTo>
                  <a:pt x="0" y="1000"/>
                </a:lnTo>
                <a:lnTo>
                  <a:pt x="0" y="0"/>
                </a:lnTo>
                <a:close/>
              </a:path>
              <a:path w="1000" h="1000">
                <a:moveTo>
                  <a:pt x="0" y="0"/>
                </a:moveTo>
                <a:lnTo>
                  <a:pt x="1000" y="0"/>
                </a:lnTo>
              </a:path>
            </a:pathLst>
          </a:custGeom>
          <a:gradFill rotWithShape="1">
            <a:gsLst>
              <a:gs pos="0">
                <a:srgbClr val="000099"/>
              </a:gs>
              <a:gs pos="100000">
                <a:srgbClr val="6699FF"/>
              </a:gs>
            </a:gsLst>
            <a:lin ang="0" scaled="1"/>
          </a:gradFill>
          <a:ln w="9525">
            <a:solidFill>
              <a:schemeClr val="folHlink"/>
            </a:solidFill>
            <a:round/>
            <a:headEnd/>
            <a:tailEnd/>
          </a:ln>
        </p:spPr>
        <p:txBody>
          <a:bodyPr/>
          <a:lstStyle/>
          <a:p>
            <a:endParaRPr lang="zh-CN" altLang="en-US"/>
          </a:p>
        </p:txBody>
      </p:sp>
      <p:sp>
        <p:nvSpPr>
          <p:cNvPr id="2053" name="Line 5">
            <a:extLst>
              <a:ext uri="{FF2B5EF4-FFF2-40B4-BE49-F238E27FC236}">
                <a16:creationId xmlns:a16="http://schemas.microsoft.com/office/drawing/2014/main" id="{6C195E9F-DBA6-42FD-93B0-0DB3702A1590}"/>
              </a:ext>
            </a:extLst>
          </p:cNvPr>
          <p:cNvSpPr>
            <a:spLocks noChangeShapeType="1"/>
          </p:cNvSpPr>
          <p:nvPr/>
        </p:nvSpPr>
        <p:spPr bwMode="auto">
          <a:xfrm flipV="1">
            <a:off x="611188" y="6524625"/>
            <a:ext cx="7924800" cy="0"/>
          </a:xfrm>
          <a:prstGeom prst="line">
            <a:avLst/>
          </a:prstGeom>
          <a:noFill/>
          <a:ln w="317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4" name="Picture 6">
            <a:extLst>
              <a:ext uri="{FF2B5EF4-FFF2-40B4-BE49-F238E27FC236}">
                <a16:creationId xmlns:a16="http://schemas.microsoft.com/office/drawing/2014/main" id="{6C707F9C-99AD-49BE-AA67-CFD5F12F8B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72450" y="188913"/>
            <a:ext cx="9350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
            <a:extLst>
              <a:ext uri="{FF2B5EF4-FFF2-40B4-BE49-F238E27FC236}">
                <a16:creationId xmlns:a16="http://schemas.microsoft.com/office/drawing/2014/main" id="{9E406A1D-07B6-4C8E-ADDD-1ADC25920F69}"/>
              </a:ext>
            </a:extLst>
          </p:cNvPr>
          <p:cNvSpPr>
            <a:spLocks noChangeArrowheads="1"/>
          </p:cNvSpPr>
          <p:nvPr/>
        </p:nvSpPr>
        <p:spPr bwMode="auto">
          <a:xfrm>
            <a:off x="827088" y="6497638"/>
            <a:ext cx="74898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400" b="1">
                <a:solidFill>
                  <a:schemeClr val="tx1"/>
                </a:solidFill>
                <a:latin typeface="楷体_GB2312" pitchFamily="49" charset="-122"/>
                <a:ea typeface="宋体" pitchFamily="2" charset="-122"/>
              </a:defRPr>
            </a:lvl1pPr>
            <a:lvl2pPr marL="742950" indent="-285750" eaLnBrk="0" hangingPunct="0">
              <a:defRPr sz="2400" b="1">
                <a:solidFill>
                  <a:schemeClr val="tx1"/>
                </a:solidFill>
                <a:latin typeface="楷体_GB2312" pitchFamily="49" charset="-122"/>
                <a:ea typeface="宋体" pitchFamily="2" charset="-122"/>
              </a:defRPr>
            </a:lvl2pPr>
            <a:lvl3pPr marL="1143000" indent="-228600" eaLnBrk="0" hangingPunct="0">
              <a:defRPr sz="2400" b="1">
                <a:solidFill>
                  <a:schemeClr val="tx1"/>
                </a:solidFill>
                <a:latin typeface="楷体_GB2312" pitchFamily="49" charset="-122"/>
                <a:ea typeface="宋体" pitchFamily="2" charset="-122"/>
              </a:defRPr>
            </a:lvl3pPr>
            <a:lvl4pPr marL="1600200" indent="-228600" eaLnBrk="0" hangingPunct="0">
              <a:defRPr sz="2400" b="1">
                <a:solidFill>
                  <a:schemeClr val="tx1"/>
                </a:solidFill>
                <a:latin typeface="楷体_GB2312" pitchFamily="49" charset="-122"/>
                <a:ea typeface="宋体" pitchFamily="2" charset="-122"/>
              </a:defRPr>
            </a:lvl4pPr>
            <a:lvl5pPr marL="2057400" indent="-228600" eaLnBrk="0" hangingPunct="0">
              <a:defRPr sz="2400" b="1">
                <a:solidFill>
                  <a:schemeClr val="tx1"/>
                </a:solidFill>
                <a:latin typeface="楷体_GB2312" pitchFamily="49" charset="-122"/>
                <a:ea typeface="宋体" pitchFamily="2" charset="-122"/>
              </a:defRPr>
            </a:lvl5pPr>
            <a:lvl6pPr marL="2514600" indent="-228600" eaLnBrk="0" fontAlgn="base" hangingPunct="0">
              <a:spcBef>
                <a:spcPct val="0"/>
              </a:spcBef>
              <a:spcAft>
                <a:spcPct val="0"/>
              </a:spcAft>
              <a:defRPr sz="2400" b="1">
                <a:solidFill>
                  <a:schemeClr val="tx1"/>
                </a:solidFill>
                <a:latin typeface="楷体_GB2312" pitchFamily="49" charset="-122"/>
                <a:ea typeface="宋体" pitchFamily="2" charset="-122"/>
              </a:defRPr>
            </a:lvl6pPr>
            <a:lvl7pPr marL="2971800" indent="-228600" eaLnBrk="0" fontAlgn="base" hangingPunct="0">
              <a:spcBef>
                <a:spcPct val="0"/>
              </a:spcBef>
              <a:spcAft>
                <a:spcPct val="0"/>
              </a:spcAft>
              <a:defRPr sz="2400" b="1">
                <a:solidFill>
                  <a:schemeClr val="tx1"/>
                </a:solidFill>
                <a:latin typeface="楷体_GB2312" pitchFamily="49" charset="-122"/>
                <a:ea typeface="宋体" pitchFamily="2" charset="-122"/>
              </a:defRPr>
            </a:lvl7pPr>
            <a:lvl8pPr marL="3429000" indent="-228600" eaLnBrk="0" fontAlgn="base" hangingPunct="0">
              <a:spcBef>
                <a:spcPct val="0"/>
              </a:spcBef>
              <a:spcAft>
                <a:spcPct val="0"/>
              </a:spcAft>
              <a:defRPr sz="2400" b="1">
                <a:solidFill>
                  <a:schemeClr val="tx1"/>
                </a:solidFill>
                <a:latin typeface="楷体_GB2312" pitchFamily="49" charset="-122"/>
                <a:ea typeface="宋体" pitchFamily="2" charset="-122"/>
              </a:defRPr>
            </a:lvl8pPr>
            <a:lvl9pPr marL="3886200" indent="-228600" eaLnBrk="0" fontAlgn="base" hangingPunct="0">
              <a:spcBef>
                <a:spcPct val="0"/>
              </a:spcBef>
              <a:spcAft>
                <a:spcPct val="0"/>
              </a:spcAft>
              <a:defRPr sz="2400" b="1">
                <a:solidFill>
                  <a:schemeClr val="tx1"/>
                </a:solidFill>
                <a:latin typeface="楷体_GB2312" pitchFamily="49" charset="-122"/>
                <a:ea typeface="宋体" pitchFamily="2" charset="-122"/>
              </a:defRPr>
            </a:lvl9pPr>
          </a:lstStyle>
          <a:p>
            <a:pPr algn="ctr" eaLnBrk="1" hangingPunct="1">
              <a:spcBef>
                <a:spcPct val="20000"/>
              </a:spcBef>
              <a:buClr>
                <a:srgbClr val="000000"/>
              </a:buClr>
              <a:buSzPct val="70000"/>
              <a:buFont typeface="Wingdings" pitchFamily="2" charset="2"/>
              <a:buNone/>
              <a:defRPr/>
            </a:pPr>
            <a:r>
              <a:rPr lang="en-US" altLang="zh-CN" sz="1600" dirty="0">
                <a:solidFill>
                  <a:srgbClr val="336699"/>
                </a:solidFill>
                <a:latin typeface="仿宋" pitchFamily="49" charset="-122"/>
                <a:ea typeface="仿宋" pitchFamily="49" charset="-122"/>
              </a:rPr>
              <a:t>2022-2023</a:t>
            </a:r>
            <a:r>
              <a:rPr lang="zh-CN" altLang="en-US" sz="1600" dirty="0">
                <a:solidFill>
                  <a:srgbClr val="336699"/>
                </a:solidFill>
                <a:latin typeface="仿宋" pitchFamily="49" charset="-122"/>
                <a:ea typeface="仿宋" pitchFamily="49" charset="-122"/>
              </a:rPr>
              <a:t>年秋季学期  </a:t>
            </a:r>
            <a:r>
              <a:rPr lang="en-US" altLang="zh-CN" sz="1600" dirty="0">
                <a:solidFill>
                  <a:srgbClr val="336699"/>
                </a:solidFill>
                <a:latin typeface="仿宋" pitchFamily="49" charset="-122"/>
                <a:ea typeface="仿宋" pitchFamily="49" charset="-122"/>
              </a:rPr>
              <a:t>《</a:t>
            </a:r>
            <a:r>
              <a:rPr lang="zh-CN" altLang="en-US" sz="1600" dirty="0">
                <a:solidFill>
                  <a:srgbClr val="336699"/>
                </a:solidFill>
                <a:latin typeface="仿宋" pitchFamily="49" charset="-122"/>
                <a:ea typeface="仿宋" pitchFamily="49" charset="-122"/>
              </a:rPr>
              <a:t>编译原理</a:t>
            </a:r>
            <a:r>
              <a:rPr lang="en-US" altLang="zh-CN" sz="1600" dirty="0">
                <a:solidFill>
                  <a:srgbClr val="336699"/>
                </a:solidFill>
                <a:latin typeface="仿宋" pitchFamily="49" charset="-122"/>
                <a:ea typeface="仿宋" pitchFamily="49" charset="-122"/>
              </a:rPr>
              <a:t>》</a:t>
            </a:r>
            <a:r>
              <a:rPr lang="zh-CN" altLang="en-US" sz="1600" dirty="0">
                <a:solidFill>
                  <a:srgbClr val="336699"/>
                </a:solidFill>
                <a:latin typeface="仿宋" pitchFamily="49" charset="-122"/>
                <a:ea typeface="仿宋" pitchFamily="49" charset="-122"/>
              </a:rPr>
              <a:t>课程        北京大学计算机学院</a:t>
            </a:r>
            <a:r>
              <a:rPr lang="en-US" altLang="zh-CN" sz="1600" dirty="0">
                <a:solidFill>
                  <a:srgbClr val="336699"/>
                </a:solidFill>
                <a:latin typeface="仿宋" pitchFamily="49" charset="-122"/>
                <a:ea typeface="仿宋" pitchFamily="49" charset="-122"/>
              </a:rPr>
              <a:t>/</a:t>
            </a:r>
            <a:r>
              <a:rPr lang="zh-CN" altLang="en-US" sz="1600" dirty="0">
                <a:solidFill>
                  <a:srgbClr val="336699"/>
                </a:solidFill>
                <a:latin typeface="仿宋" pitchFamily="49" charset="-122"/>
                <a:ea typeface="仿宋" pitchFamily="49" charset="-122"/>
              </a:rPr>
              <a:t>信息科学技术学院  </a:t>
            </a:r>
            <a:endParaRPr lang="zh-CN" altLang="en-US" sz="1600" b="0" dirty="0">
              <a:solidFill>
                <a:srgbClr val="336699"/>
              </a:solidFill>
              <a:latin typeface="仿宋" pitchFamily="49" charset="-122"/>
              <a:ea typeface="仿宋" pitchFamily="49" charset="-122"/>
            </a:endParaRPr>
          </a:p>
        </p:txBody>
      </p:sp>
      <p:sp>
        <p:nvSpPr>
          <p:cNvPr id="1032" name="Text Box 8">
            <a:extLst>
              <a:ext uri="{FF2B5EF4-FFF2-40B4-BE49-F238E27FC236}">
                <a16:creationId xmlns:a16="http://schemas.microsoft.com/office/drawing/2014/main" id="{1E76FCE3-F7C4-48A0-9368-9116DCBCCC9E}"/>
              </a:ext>
            </a:extLst>
          </p:cNvPr>
          <p:cNvSpPr txBox="1">
            <a:spLocks noChangeArrowheads="1"/>
          </p:cNvSpPr>
          <p:nvPr/>
        </p:nvSpPr>
        <p:spPr bwMode="auto">
          <a:xfrm>
            <a:off x="7667625" y="6308725"/>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a:defRPr sz="2400" b="1">
                <a:solidFill>
                  <a:schemeClr val="tx1"/>
                </a:solidFill>
                <a:latin typeface="楷体_GB2312" pitchFamily="49" charset="-122"/>
                <a:ea typeface="宋体" panose="02010600030101010101" pitchFamily="2" charset="-122"/>
              </a:defRPr>
            </a:lvl1pPr>
            <a:lvl2pPr marL="742950" indent="-285750">
              <a:defRPr sz="2400" b="1">
                <a:solidFill>
                  <a:schemeClr val="tx1"/>
                </a:solidFill>
                <a:latin typeface="楷体_GB2312" pitchFamily="49" charset="-122"/>
                <a:ea typeface="宋体" panose="02010600030101010101" pitchFamily="2" charset="-122"/>
              </a:defRPr>
            </a:lvl2pPr>
            <a:lvl3pPr marL="1143000" indent="-228600">
              <a:defRPr sz="2400" b="1">
                <a:solidFill>
                  <a:schemeClr val="tx1"/>
                </a:solidFill>
                <a:latin typeface="楷体_GB2312" pitchFamily="49" charset="-122"/>
                <a:ea typeface="宋体" panose="02010600030101010101" pitchFamily="2" charset="-122"/>
              </a:defRPr>
            </a:lvl3pPr>
            <a:lvl4pPr marL="1600200" indent="-228600">
              <a:defRPr sz="2400" b="1">
                <a:solidFill>
                  <a:schemeClr val="tx1"/>
                </a:solidFill>
                <a:latin typeface="楷体_GB2312" pitchFamily="49" charset="-122"/>
                <a:ea typeface="宋体" panose="02010600030101010101" pitchFamily="2" charset="-122"/>
              </a:defRPr>
            </a:lvl4pPr>
            <a:lvl5pPr marL="2057400" indent="-228600">
              <a:defRPr sz="2400" b="1">
                <a:solidFill>
                  <a:schemeClr val="tx1"/>
                </a:solidFill>
                <a:latin typeface="楷体_GB2312" pitchFamily="49"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pPr algn="r" eaLnBrk="1" hangingPunct="1">
              <a:spcBef>
                <a:spcPct val="50000"/>
              </a:spcBef>
            </a:pPr>
            <a:fld id="{ED64ADF0-11B4-4C47-A7D9-10F5D2705D04}" type="slidenum">
              <a:rPr lang="en-US" altLang="zh-CN" sz="1800" b="0">
                <a:solidFill>
                  <a:srgbClr val="000000"/>
                </a:solidFill>
                <a:latin typeface="Arial" panose="020B0604020202020204" pitchFamily="34" charset="0"/>
              </a:rPr>
              <a:pPr algn="r" eaLnBrk="1" hangingPunct="1">
                <a:spcBef>
                  <a:spcPct val="50000"/>
                </a:spcBef>
              </a:pPr>
              <a:t>‹#›</a:t>
            </a:fld>
            <a:endParaRPr lang="en-US" altLang="zh-CN" sz="1800" b="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711" r:id="rId1"/>
    <p:sldLayoutId id="2147484687" r:id="rId2"/>
    <p:sldLayoutId id="2147484688" r:id="rId3"/>
    <p:sldLayoutId id="2147484689" r:id="rId4"/>
    <p:sldLayoutId id="2147484690" r:id="rId5"/>
    <p:sldLayoutId id="2147484691" r:id="rId6"/>
    <p:sldLayoutId id="2147484692" r:id="rId7"/>
    <p:sldLayoutId id="2147484693" r:id="rId8"/>
    <p:sldLayoutId id="2147484694" r:id="rId9"/>
    <p:sldLayoutId id="2147484695" r:id="rId10"/>
    <p:sldLayoutId id="2147484696" r:id="rId11"/>
    <p:sldLayoutId id="2147484697" r:id="rId12"/>
    <p:sldLayoutId id="2147484698" r:id="rId13"/>
  </p:sldLayoutIdLst>
  <p:hf hdr="0" ftr="0" dt="0"/>
  <p:txStyles>
    <p:titleStyle>
      <a:lvl1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2pPr>
      <a:lvl3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3pPr>
      <a:lvl4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4pPr>
      <a:lvl5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5pPr>
      <a:lvl6pPr marL="4572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6pPr>
      <a:lvl7pPr marL="9144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7pPr>
      <a:lvl8pPr marL="13716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8pPr>
      <a:lvl9pPr marL="18288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9pPr>
    </p:titleStyle>
    <p:bodyStyle>
      <a:lvl1pPr marL="469900" indent="-469900" algn="l" rtl="0" eaLnBrk="0" fontAlgn="base" hangingPunct="0">
        <a:spcBef>
          <a:spcPct val="20000"/>
        </a:spcBef>
        <a:spcAft>
          <a:spcPct val="0"/>
        </a:spcAft>
        <a:buClr>
          <a:srgbClr val="000099"/>
        </a:buClr>
        <a:buSzPct val="80000"/>
        <a:buFont typeface="Wingdings" panose="05000000000000000000" pitchFamily="2" charset="2"/>
        <a:buChar char="o"/>
        <a:defRPr sz="3000" b="1">
          <a:solidFill>
            <a:schemeClr val="tx1"/>
          </a:solidFill>
          <a:latin typeface="+mn-lt"/>
          <a:ea typeface="楷体" pitchFamily="49" charset="-122"/>
          <a:cs typeface="+mn-cs"/>
        </a:defRPr>
      </a:lvl1pPr>
      <a:lvl2pPr marL="908050" indent="-436563" algn="l" rtl="0" eaLnBrk="0" fontAlgn="base" hangingPunct="0">
        <a:spcBef>
          <a:spcPct val="20000"/>
        </a:spcBef>
        <a:spcAft>
          <a:spcPct val="0"/>
        </a:spcAft>
        <a:buClr>
          <a:srgbClr val="000099"/>
        </a:buClr>
        <a:buSzPct val="70000"/>
        <a:buFont typeface="Wingdings" panose="05000000000000000000" pitchFamily="2" charset="2"/>
        <a:buChar char="n"/>
        <a:defRPr sz="2600" b="1">
          <a:solidFill>
            <a:schemeClr val="tx1"/>
          </a:solidFill>
          <a:latin typeface="+mn-lt"/>
          <a:ea typeface="楷体" pitchFamily="49" charset="-122"/>
        </a:defRPr>
      </a:lvl2pPr>
      <a:lvl3pPr marL="1304925" indent="-395288" algn="l" rtl="0" eaLnBrk="0" fontAlgn="base" hangingPunct="0">
        <a:spcBef>
          <a:spcPct val="20000"/>
        </a:spcBef>
        <a:spcAft>
          <a:spcPct val="0"/>
        </a:spcAft>
        <a:buClr>
          <a:srgbClr val="000099"/>
        </a:buClr>
        <a:buSzPct val="70000"/>
        <a:buFont typeface="Wingdings" panose="05000000000000000000" pitchFamily="2" charset="2"/>
        <a:buChar char="o"/>
        <a:defRPr sz="2300" b="1">
          <a:solidFill>
            <a:schemeClr val="tx1"/>
          </a:solidFill>
          <a:latin typeface="+mn-lt"/>
          <a:ea typeface="楷体" pitchFamily="49" charset="-122"/>
        </a:defRPr>
      </a:lvl3pPr>
      <a:lvl4pPr marL="1693863" indent="-387350" algn="l" rtl="0" eaLnBrk="0" fontAlgn="base" hangingPunct="0">
        <a:spcBef>
          <a:spcPct val="20000"/>
        </a:spcBef>
        <a:spcAft>
          <a:spcPct val="0"/>
        </a:spcAft>
        <a:buClr>
          <a:srgbClr val="000099"/>
        </a:buClr>
        <a:buSzPct val="75000"/>
        <a:buFont typeface="Wingdings" panose="05000000000000000000" pitchFamily="2" charset="2"/>
        <a:buChar char="n"/>
        <a:defRPr sz="2000" b="1">
          <a:solidFill>
            <a:schemeClr val="tx1"/>
          </a:solidFill>
          <a:latin typeface="+mn-lt"/>
          <a:ea typeface="楷体" pitchFamily="49" charset="-122"/>
        </a:defRPr>
      </a:lvl4pPr>
      <a:lvl5pPr marL="2093913" indent="-398463" algn="l" rtl="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mn-lt"/>
          <a:ea typeface="楷体" pitchFamily="49" charset="-122"/>
        </a:defRPr>
      </a:lvl5pPr>
      <a:lvl6pPr marL="25511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3926A781-CE30-4678-868F-A6987B1194E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a:extLst>
              <a:ext uri="{FF2B5EF4-FFF2-40B4-BE49-F238E27FC236}">
                <a16:creationId xmlns:a16="http://schemas.microsoft.com/office/drawing/2014/main" id="{F5D84256-8EC8-4B43-B2CF-67F8A1C3791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a:extLst>
              <a:ext uri="{FF2B5EF4-FFF2-40B4-BE49-F238E27FC236}">
                <a16:creationId xmlns:a16="http://schemas.microsoft.com/office/drawing/2014/main" id="{FB0543BE-1317-421C-8A7B-AAFDE6FBCE12}"/>
              </a:ext>
            </a:extLst>
          </p:cNvPr>
          <p:cNvSpPr>
            <a:spLocks noGrp="1"/>
          </p:cNvSpPr>
          <p:nvPr>
            <p:ph type="dt" sz="half" idx="2"/>
          </p:nvPr>
        </p:nvSpPr>
        <p:spPr>
          <a:xfrm>
            <a:off x="457200" y="6356350"/>
            <a:ext cx="2133600" cy="365125"/>
          </a:xfrm>
          <a:prstGeom prst="rect">
            <a:avLst/>
          </a:prstGeom>
        </p:spPr>
        <p:txBody>
          <a:bodyPr/>
          <a:lstStyle>
            <a:lvl1pPr eaLnBrk="1" fontAlgn="auto" hangingPunct="1">
              <a:spcBef>
                <a:spcPts val="0"/>
              </a:spcBef>
              <a:spcAft>
                <a:spcPts val="0"/>
              </a:spcAft>
              <a:defRPr sz="1600" b="0">
                <a:solidFill>
                  <a:srgbClr val="C00000"/>
                </a:solidFill>
                <a:latin typeface="Goudy Stout" pitchFamily="18" charset="0"/>
                <a:ea typeface="宋体"/>
              </a:defRPr>
            </a:lvl1pPr>
          </a:lstStyle>
          <a:p>
            <a:pPr>
              <a:defRPr/>
            </a:pPr>
            <a:fld id="{D1FD8EB3-77C6-4856-A1C1-A7A7EF23F789}" type="datetime1">
              <a:rPr lang="zh-CN" altLang="en-US"/>
              <a:pPr>
                <a:defRPr/>
              </a:pPr>
              <a:t>2024/9/30</a:t>
            </a:fld>
            <a:endParaRPr lang="zh-CN" altLang="en-US" dirty="0"/>
          </a:p>
        </p:txBody>
      </p:sp>
      <p:sp>
        <p:nvSpPr>
          <p:cNvPr id="9" name="页脚占位符 4">
            <a:extLst>
              <a:ext uri="{FF2B5EF4-FFF2-40B4-BE49-F238E27FC236}">
                <a16:creationId xmlns:a16="http://schemas.microsoft.com/office/drawing/2014/main" id="{E0228AE6-AFA3-4A4E-A6BF-E46791429155}"/>
              </a:ext>
            </a:extLst>
          </p:cNvPr>
          <p:cNvSpPr>
            <a:spLocks noGrp="1"/>
          </p:cNvSpPr>
          <p:nvPr>
            <p:ph type="ftr" sz="quarter" idx="3"/>
          </p:nvPr>
        </p:nvSpPr>
        <p:spPr>
          <a:xfrm>
            <a:off x="3124200" y="6356350"/>
            <a:ext cx="2895600" cy="365125"/>
          </a:xfrm>
          <a:prstGeom prst="rect">
            <a:avLst/>
          </a:prstGeom>
        </p:spPr>
        <p:txBody>
          <a:bodyPr/>
          <a:lstStyle>
            <a:lvl1pPr algn="ctr" eaLnBrk="1" fontAlgn="auto" hangingPunct="1">
              <a:spcBef>
                <a:spcPts val="0"/>
              </a:spcBef>
              <a:spcAft>
                <a:spcPts val="0"/>
              </a:spcAft>
              <a:defRPr sz="1600" b="1">
                <a:solidFill>
                  <a:srgbClr val="C00000"/>
                </a:solidFill>
                <a:latin typeface="华文中宋" pitchFamily="2" charset="-122"/>
                <a:ea typeface="华文中宋" pitchFamily="2" charset="-122"/>
              </a:defRPr>
            </a:lvl1pPr>
          </a:lstStyle>
          <a:p>
            <a:pPr>
              <a:defRPr/>
            </a:pPr>
            <a:r>
              <a:rPr lang="zh-CN" altLang="en-US"/>
              <a:t>编译实习课程</a:t>
            </a:r>
          </a:p>
        </p:txBody>
      </p:sp>
      <p:sp>
        <p:nvSpPr>
          <p:cNvPr id="10" name="灯片编号占位符 5">
            <a:extLst>
              <a:ext uri="{FF2B5EF4-FFF2-40B4-BE49-F238E27FC236}">
                <a16:creationId xmlns:a16="http://schemas.microsoft.com/office/drawing/2014/main" id="{197A2C58-3318-4B81-A2F1-012D0884807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600" b="0">
                <a:solidFill>
                  <a:srgbClr val="C00000"/>
                </a:solidFill>
                <a:latin typeface="Goudy Stout" panose="0202090407030B020401" pitchFamily="18" charset="0"/>
                <a:ea typeface="楷体" panose="02010609060101010101" pitchFamily="49" charset="-122"/>
              </a:defRPr>
            </a:lvl1pPr>
          </a:lstStyle>
          <a:p>
            <a:fld id="{1F5F61E3-C9B1-43AE-9D19-625260A7B94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712" r:id="rId1"/>
    <p:sldLayoutId id="214748471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17A5393-924F-4486-A7CB-2FFBFB19637D}"/>
              </a:ext>
            </a:extLst>
          </p:cNvPr>
          <p:cNvSpPr>
            <a:spLocks noGrp="1" noChangeArrowheads="1"/>
          </p:cNvSpPr>
          <p:nvPr>
            <p:ph type="title"/>
          </p:nvPr>
        </p:nvSpPr>
        <p:spPr bwMode="auto">
          <a:xfrm>
            <a:off x="574675" y="304800"/>
            <a:ext cx="7526338" cy="8207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BE380E36-8F12-43A5-AB19-2D8612E6D676}"/>
              </a:ext>
            </a:extLst>
          </p:cNvPr>
          <p:cNvSpPr>
            <a:spLocks noGrp="1" noChangeArrowheads="1"/>
          </p:cNvSpPr>
          <p:nvPr>
            <p:ph type="body" idx="1"/>
          </p:nvPr>
        </p:nvSpPr>
        <p:spPr bwMode="auto">
          <a:xfrm>
            <a:off x="566738" y="1412875"/>
            <a:ext cx="80010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AutoShape 4">
            <a:extLst>
              <a:ext uri="{FF2B5EF4-FFF2-40B4-BE49-F238E27FC236}">
                <a16:creationId xmlns:a16="http://schemas.microsoft.com/office/drawing/2014/main" id="{DB7235A5-94E9-43C8-8C8D-732F74663591}"/>
              </a:ext>
            </a:extLst>
          </p:cNvPr>
          <p:cNvSpPr>
            <a:spLocks noChangeArrowheads="1"/>
          </p:cNvSpPr>
          <p:nvPr/>
        </p:nvSpPr>
        <p:spPr bwMode="auto">
          <a:xfrm>
            <a:off x="611188" y="1196975"/>
            <a:ext cx="8208962" cy="714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45" y="0"/>
                </a:lnTo>
                <a:lnTo>
                  <a:pt x="645" y="1000"/>
                </a:lnTo>
                <a:lnTo>
                  <a:pt x="0" y="1000"/>
                </a:lnTo>
                <a:lnTo>
                  <a:pt x="0" y="0"/>
                </a:lnTo>
                <a:close/>
              </a:path>
              <a:path w="1000" h="1000">
                <a:moveTo>
                  <a:pt x="0" y="0"/>
                </a:moveTo>
                <a:lnTo>
                  <a:pt x="1000" y="0"/>
                </a:lnTo>
              </a:path>
            </a:pathLst>
          </a:custGeom>
          <a:gradFill rotWithShape="1">
            <a:gsLst>
              <a:gs pos="0">
                <a:srgbClr val="000099"/>
              </a:gs>
              <a:gs pos="100000">
                <a:srgbClr val="6699FF"/>
              </a:gs>
            </a:gsLst>
            <a:lin ang="0" scaled="1"/>
          </a:gradFill>
          <a:ln w="9525">
            <a:solidFill>
              <a:schemeClr val="folHlink"/>
            </a:solidFill>
            <a:round/>
            <a:headEnd/>
            <a:tailEnd/>
          </a:ln>
        </p:spPr>
        <p:txBody>
          <a:bodyPr/>
          <a:lstStyle/>
          <a:p>
            <a:endParaRPr lang="zh-CN" altLang="en-US"/>
          </a:p>
        </p:txBody>
      </p:sp>
      <p:sp>
        <p:nvSpPr>
          <p:cNvPr id="4101" name="Line 5">
            <a:extLst>
              <a:ext uri="{FF2B5EF4-FFF2-40B4-BE49-F238E27FC236}">
                <a16:creationId xmlns:a16="http://schemas.microsoft.com/office/drawing/2014/main" id="{F6B6E17F-D9E0-4D36-91E4-C0DCD56203CF}"/>
              </a:ext>
            </a:extLst>
          </p:cNvPr>
          <p:cNvSpPr>
            <a:spLocks noChangeShapeType="1"/>
          </p:cNvSpPr>
          <p:nvPr/>
        </p:nvSpPr>
        <p:spPr bwMode="auto">
          <a:xfrm flipV="1">
            <a:off x="611188" y="6524625"/>
            <a:ext cx="7924800" cy="0"/>
          </a:xfrm>
          <a:prstGeom prst="line">
            <a:avLst/>
          </a:prstGeom>
          <a:noFill/>
          <a:ln w="317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102" name="Picture 6">
            <a:extLst>
              <a:ext uri="{FF2B5EF4-FFF2-40B4-BE49-F238E27FC236}">
                <a16:creationId xmlns:a16="http://schemas.microsoft.com/office/drawing/2014/main" id="{EB6EAA27-A835-41CE-AD4F-E0DCD102E7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72450" y="188913"/>
            <a:ext cx="9350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
            <a:extLst>
              <a:ext uri="{FF2B5EF4-FFF2-40B4-BE49-F238E27FC236}">
                <a16:creationId xmlns:a16="http://schemas.microsoft.com/office/drawing/2014/main" id="{1E4F390B-4F47-4DA7-92AF-00AAF447ED2D}"/>
              </a:ext>
            </a:extLst>
          </p:cNvPr>
          <p:cNvSpPr>
            <a:spLocks noChangeArrowheads="1"/>
          </p:cNvSpPr>
          <p:nvPr/>
        </p:nvSpPr>
        <p:spPr bwMode="auto">
          <a:xfrm>
            <a:off x="827088" y="6497638"/>
            <a:ext cx="74898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rgbClr val="000000"/>
              </a:buClr>
              <a:buSzPct val="70000"/>
              <a:buFont typeface="Wingdings" pitchFamily="2" charset="2"/>
              <a:buNone/>
              <a:defRPr/>
            </a:pPr>
            <a:r>
              <a:rPr lang="en-US" altLang="zh-CN" sz="1600" dirty="0">
                <a:solidFill>
                  <a:srgbClr val="336699"/>
                </a:solidFill>
                <a:latin typeface="仿宋" pitchFamily="49" charset="-122"/>
                <a:ea typeface="仿宋" pitchFamily="49" charset="-122"/>
              </a:rPr>
              <a:t>2022-2023</a:t>
            </a:r>
            <a:r>
              <a:rPr lang="zh-CN" altLang="en-US" sz="1600" dirty="0">
                <a:solidFill>
                  <a:srgbClr val="336699"/>
                </a:solidFill>
                <a:latin typeface="仿宋" pitchFamily="49" charset="-122"/>
                <a:ea typeface="仿宋" pitchFamily="49" charset="-122"/>
              </a:rPr>
              <a:t>年秋季学期  </a:t>
            </a:r>
            <a:r>
              <a:rPr lang="en-US" altLang="zh-CN" sz="1600" dirty="0">
                <a:solidFill>
                  <a:srgbClr val="336699"/>
                </a:solidFill>
                <a:latin typeface="仿宋" pitchFamily="49" charset="-122"/>
                <a:ea typeface="仿宋" pitchFamily="49" charset="-122"/>
              </a:rPr>
              <a:t>《</a:t>
            </a:r>
            <a:r>
              <a:rPr lang="zh-CN" altLang="en-US" sz="1600" dirty="0">
                <a:solidFill>
                  <a:srgbClr val="336699"/>
                </a:solidFill>
                <a:latin typeface="仿宋" pitchFamily="49" charset="-122"/>
                <a:ea typeface="仿宋" pitchFamily="49" charset="-122"/>
              </a:rPr>
              <a:t>编译原理</a:t>
            </a:r>
            <a:r>
              <a:rPr lang="en-US" altLang="zh-CN" sz="1600" dirty="0">
                <a:solidFill>
                  <a:srgbClr val="336699"/>
                </a:solidFill>
                <a:latin typeface="仿宋" pitchFamily="49" charset="-122"/>
                <a:ea typeface="仿宋" pitchFamily="49" charset="-122"/>
              </a:rPr>
              <a:t>》</a:t>
            </a:r>
            <a:r>
              <a:rPr lang="zh-CN" altLang="en-US" sz="1600" dirty="0">
                <a:solidFill>
                  <a:srgbClr val="336699"/>
                </a:solidFill>
                <a:latin typeface="仿宋" pitchFamily="49" charset="-122"/>
                <a:ea typeface="仿宋" pitchFamily="49" charset="-122"/>
              </a:rPr>
              <a:t>课程       北京大学计算机学院</a:t>
            </a:r>
            <a:r>
              <a:rPr lang="en-US" altLang="zh-CN" sz="1600" dirty="0">
                <a:solidFill>
                  <a:srgbClr val="336699"/>
                </a:solidFill>
                <a:latin typeface="仿宋" pitchFamily="49" charset="-122"/>
                <a:ea typeface="仿宋" pitchFamily="49" charset="-122"/>
              </a:rPr>
              <a:t>/</a:t>
            </a:r>
            <a:r>
              <a:rPr lang="zh-CN" altLang="en-US" sz="1600" dirty="0">
                <a:solidFill>
                  <a:srgbClr val="336699"/>
                </a:solidFill>
                <a:latin typeface="仿宋" pitchFamily="49" charset="-122"/>
                <a:ea typeface="仿宋" pitchFamily="49" charset="-122"/>
              </a:rPr>
              <a:t>信息科学技术学院  </a:t>
            </a:r>
            <a:endParaRPr lang="zh-CN" altLang="en-US" sz="1600" b="0" dirty="0">
              <a:solidFill>
                <a:srgbClr val="336699"/>
              </a:solidFill>
              <a:latin typeface="仿宋" pitchFamily="49" charset="-122"/>
              <a:ea typeface="仿宋" pitchFamily="49" charset="-122"/>
            </a:endParaRPr>
          </a:p>
        </p:txBody>
      </p:sp>
      <p:sp>
        <p:nvSpPr>
          <p:cNvPr id="1032" name="Text Box 8">
            <a:extLst>
              <a:ext uri="{FF2B5EF4-FFF2-40B4-BE49-F238E27FC236}">
                <a16:creationId xmlns:a16="http://schemas.microsoft.com/office/drawing/2014/main" id="{23299C56-70EC-4A6B-9695-C92E8E1D160C}"/>
              </a:ext>
            </a:extLst>
          </p:cNvPr>
          <p:cNvSpPr txBox="1">
            <a:spLocks noChangeArrowheads="1"/>
          </p:cNvSpPr>
          <p:nvPr/>
        </p:nvSpPr>
        <p:spPr bwMode="auto">
          <a:xfrm>
            <a:off x="7667625" y="6308725"/>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a:defRPr sz="2400" b="1">
                <a:solidFill>
                  <a:schemeClr val="tx1"/>
                </a:solidFill>
                <a:latin typeface="楷体_GB2312" pitchFamily="49" charset="-122"/>
                <a:ea typeface="宋体" panose="02010600030101010101" pitchFamily="2" charset="-122"/>
              </a:defRPr>
            </a:lvl1pPr>
            <a:lvl2pPr marL="742950" indent="-285750">
              <a:defRPr sz="2400" b="1">
                <a:solidFill>
                  <a:schemeClr val="tx1"/>
                </a:solidFill>
                <a:latin typeface="楷体_GB2312" pitchFamily="49" charset="-122"/>
                <a:ea typeface="宋体" panose="02010600030101010101" pitchFamily="2" charset="-122"/>
              </a:defRPr>
            </a:lvl2pPr>
            <a:lvl3pPr marL="1143000" indent="-228600">
              <a:defRPr sz="2400" b="1">
                <a:solidFill>
                  <a:schemeClr val="tx1"/>
                </a:solidFill>
                <a:latin typeface="楷体_GB2312" pitchFamily="49" charset="-122"/>
                <a:ea typeface="宋体" panose="02010600030101010101" pitchFamily="2" charset="-122"/>
              </a:defRPr>
            </a:lvl3pPr>
            <a:lvl4pPr marL="1600200" indent="-228600">
              <a:defRPr sz="2400" b="1">
                <a:solidFill>
                  <a:schemeClr val="tx1"/>
                </a:solidFill>
                <a:latin typeface="楷体_GB2312" pitchFamily="49" charset="-122"/>
                <a:ea typeface="宋体" panose="02010600030101010101" pitchFamily="2" charset="-122"/>
              </a:defRPr>
            </a:lvl4pPr>
            <a:lvl5pPr marL="2057400" indent="-228600">
              <a:defRPr sz="2400" b="1">
                <a:solidFill>
                  <a:schemeClr val="tx1"/>
                </a:solidFill>
                <a:latin typeface="楷体_GB2312" pitchFamily="49"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pPr algn="r" eaLnBrk="1" hangingPunct="1">
              <a:spcBef>
                <a:spcPct val="50000"/>
              </a:spcBef>
            </a:pPr>
            <a:fld id="{98947099-25E7-4001-9368-26D7CFB63E2E}" type="slidenum">
              <a:rPr lang="en-US" altLang="zh-CN" sz="1800" b="0">
                <a:solidFill>
                  <a:srgbClr val="000000"/>
                </a:solidFill>
                <a:latin typeface="Arial" panose="020B0604020202020204" pitchFamily="34" charset="0"/>
              </a:rPr>
              <a:pPr algn="r" eaLnBrk="1" hangingPunct="1">
                <a:spcBef>
                  <a:spcPct val="50000"/>
                </a:spcBef>
              </a:pPr>
              <a:t>‹#›</a:t>
            </a:fld>
            <a:endParaRPr lang="en-US" altLang="zh-CN" sz="1800" b="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714"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Lst>
  <p:hf hdr="0" ftr="0" dt="0"/>
  <p:txStyles>
    <p:titleStyle>
      <a:lvl1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2pPr>
      <a:lvl3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3pPr>
      <a:lvl4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4pPr>
      <a:lvl5pPr algn="l" rtl="0" eaLnBrk="0" fontAlgn="base" hangingPunct="0">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5pPr>
      <a:lvl6pPr marL="4572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6pPr>
      <a:lvl7pPr marL="9144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7pPr>
      <a:lvl8pPr marL="13716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8pPr>
      <a:lvl9pPr marL="1828800" algn="l" rtl="0" fontAlgn="base">
        <a:spcBef>
          <a:spcPct val="0"/>
        </a:spcBef>
        <a:spcAft>
          <a:spcPct val="0"/>
        </a:spcAft>
        <a:defRPr sz="3800">
          <a:solidFill>
            <a:srgbClr val="800000"/>
          </a:solidFill>
          <a:effectLst>
            <a:outerShdw blurRad="38100" dist="38100" dir="2700000" algn="tl">
              <a:srgbClr val="C0C0C0"/>
            </a:outerShdw>
          </a:effectLst>
          <a:latin typeface="Arial" pitchFamily="34" charset="0"/>
          <a:ea typeface="黑体" pitchFamily="49" charset="-122"/>
        </a:defRPr>
      </a:lvl9pPr>
    </p:titleStyle>
    <p:bodyStyle>
      <a:lvl1pPr marL="469900" indent="-469900" algn="l" rtl="0" eaLnBrk="0" fontAlgn="base" hangingPunct="0">
        <a:spcBef>
          <a:spcPct val="20000"/>
        </a:spcBef>
        <a:spcAft>
          <a:spcPct val="0"/>
        </a:spcAft>
        <a:buClr>
          <a:srgbClr val="000099"/>
        </a:buClr>
        <a:buSzPct val="80000"/>
        <a:buFont typeface="Wingdings" panose="05000000000000000000" pitchFamily="2" charset="2"/>
        <a:buChar char="o"/>
        <a:defRPr sz="3000" b="1">
          <a:solidFill>
            <a:schemeClr val="tx1"/>
          </a:solidFill>
          <a:latin typeface="+mn-lt"/>
          <a:ea typeface="楷体" pitchFamily="49" charset="-122"/>
          <a:cs typeface="+mn-cs"/>
        </a:defRPr>
      </a:lvl1pPr>
      <a:lvl2pPr marL="908050" indent="-436563" algn="l" rtl="0" eaLnBrk="0" fontAlgn="base" hangingPunct="0">
        <a:spcBef>
          <a:spcPct val="20000"/>
        </a:spcBef>
        <a:spcAft>
          <a:spcPct val="0"/>
        </a:spcAft>
        <a:buClr>
          <a:srgbClr val="000099"/>
        </a:buClr>
        <a:buSzPct val="70000"/>
        <a:buFont typeface="Wingdings" panose="05000000000000000000" pitchFamily="2" charset="2"/>
        <a:buChar char="n"/>
        <a:defRPr sz="2600" b="1">
          <a:solidFill>
            <a:schemeClr val="tx1"/>
          </a:solidFill>
          <a:latin typeface="+mn-lt"/>
          <a:ea typeface="楷体" pitchFamily="49" charset="-122"/>
        </a:defRPr>
      </a:lvl2pPr>
      <a:lvl3pPr marL="1304925" indent="-395288" algn="l" rtl="0" eaLnBrk="0" fontAlgn="base" hangingPunct="0">
        <a:spcBef>
          <a:spcPct val="20000"/>
        </a:spcBef>
        <a:spcAft>
          <a:spcPct val="0"/>
        </a:spcAft>
        <a:buClr>
          <a:srgbClr val="000099"/>
        </a:buClr>
        <a:buSzPct val="70000"/>
        <a:buFont typeface="Wingdings" panose="05000000000000000000" pitchFamily="2" charset="2"/>
        <a:buChar char="o"/>
        <a:defRPr sz="2300" b="1">
          <a:solidFill>
            <a:schemeClr val="tx1"/>
          </a:solidFill>
          <a:latin typeface="+mn-lt"/>
          <a:ea typeface="楷体" pitchFamily="49" charset="-122"/>
        </a:defRPr>
      </a:lvl3pPr>
      <a:lvl4pPr marL="1693863" indent="-387350" algn="l" rtl="0" eaLnBrk="0" fontAlgn="base" hangingPunct="0">
        <a:spcBef>
          <a:spcPct val="20000"/>
        </a:spcBef>
        <a:spcAft>
          <a:spcPct val="0"/>
        </a:spcAft>
        <a:buClr>
          <a:srgbClr val="000099"/>
        </a:buClr>
        <a:buSzPct val="75000"/>
        <a:buFont typeface="Wingdings" panose="05000000000000000000" pitchFamily="2" charset="2"/>
        <a:buChar char="n"/>
        <a:defRPr sz="2000" b="1">
          <a:solidFill>
            <a:schemeClr val="tx1"/>
          </a:solidFill>
          <a:latin typeface="+mn-lt"/>
          <a:ea typeface="楷体" pitchFamily="49" charset="-122"/>
        </a:defRPr>
      </a:lvl4pPr>
      <a:lvl5pPr marL="2093913" indent="-398463" algn="l" rtl="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mn-lt"/>
          <a:ea typeface="楷体" pitchFamily="49" charset="-122"/>
        </a:defRPr>
      </a:lvl5pPr>
      <a:lvl6pPr marL="25511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ourse.pku.edu.c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pku-minic.github.io/online-do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cs.columbia.edu/~aho/cs4115/Lectures/15-05-11_PresentationSchedule.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cs.columbia.edu/~aho/cs4115/Lectures/15-05-11_PresentationSchedule.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urse.educg.net/"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1.jpeg"/><Relationship Id="rId5" Type="http://schemas.openxmlformats.org/officeDocument/2006/relationships/hyperlink" Target="https://pku-minic.github.io/online-doc/#/" TargetMode="External"/><Relationship Id="rId4" Type="http://schemas.openxmlformats.org/officeDocument/2006/relationships/hyperlink" Target="https://gitlab.eduxiji.net/nscscc/docs/-/tree/master"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pku-minic/sysy-cargo-templat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pku-minic/koopa" TargetMode="External"/><Relationship Id="rId7" Type="http://schemas.openxmlformats.org/officeDocument/2006/relationships/image" Target="../media/image37.png"/><Relationship Id="rId2" Type="http://schemas.openxmlformats.org/officeDocument/2006/relationships/hyperlink" Target="https://pku-minic.github.io/online-doc/"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course.educg.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15239DF-7052-468C-85BE-4A3D88F5E3FD}"/>
              </a:ext>
            </a:extLst>
          </p:cNvPr>
          <p:cNvSpPr>
            <a:spLocks noGrp="1" noChangeArrowheads="1"/>
          </p:cNvSpPr>
          <p:nvPr>
            <p:ph type="ctrTitle"/>
          </p:nvPr>
        </p:nvSpPr>
        <p:spPr/>
        <p:txBody>
          <a:bodyPr/>
          <a:lstStyle/>
          <a:p>
            <a:pPr eaLnBrk="1" hangingPunct="1">
              <a:defRPr/>
            </a:pPr>
            <a:r>
              <a:rPr lang="zh-CN" altLang="en-US" dirty="0"/>
              <a:t>编译原理实践环节任务说明</a:t>
            </a:r>
          </a:p>
        </p:txBody>
      </p:sp>
      <p:sp>
        <p:nvSpPr>
          <p:cNvPr id="10243" name="Rectangle 3">
            <a:extLst>
              <a:ext uri="{FF2B5EF4-FFF2-40B4-BE49-F238E27FC236}">
                <a16:creationId xmlns:a16="http://schemas.microsoft.com/office/drawing/2014/main" id="{894D48C4-0669-4D59-BE22-2646A30489BB}"/>
              </a:ext>
            </a:extLst>
          </p:cNvPr>
          <p:cNvSpPr>
            <a:spLocks noGrp="1" noChangeArrowheads="1"/>
          </p:cNvSpPr>
          <p:nvPr>
            <p:ph type="subTitle" idx="1"/>
          </p:nvPr>
        </p:nvSpPr>
        <p:spPr>
          <a:xfrm>
            <a:off x="0" y="3429000"/>
            <a:ext cx="9144000" cy="2087563"/>
          </a:xfrm>
        </p:spPr>
        <p:txBody>
          <a:bodyPr/>
          <a:lstStyle/>
          <a:p>
            <a:pPr eaLnBrk="1" hangingPunct="1"/>
            <a:r>
              <a:rPr lang="en-US" altLang="zh-CN" dirty="0">
                <a:solidFill>
                  <a:srgbClr val="0033CC"/>
                </a:solidFill>
              </a:rPr>
              <a:t>Introduction of Compiler Principle Lab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68EFA-3EA0-421A-BAAF-AE2EDCCF2C9C}"/>
              </a:ext>
            </a:extLst>
          </p:cNvPr>
          <p:cNvSpPr>
            <a:spLocks noGrp="1"/>
          </p:cNvSpPr>
          <p:nvPr>
            <p:ph type="title"/>
          </p:nvPr>
        </p:nvSpPr>
        <p:spPr/>
        <p:txBody>
          <a:bodyPr/>
          <a:lstStyle/>
          <a:p>
            <a:pPr>
              <a:defRPr/>
            </a:pPr>
            <a:r>
              <a:rPr lang="zh-CN" altLang="en-US" dirty="0"/>
              <a:t>编译器、解释器、虚拟机及其它</a:t>
            </a:r>
          </a:p>
        </p:txBody>
      </p:sp>
      <p:sp>
        <p:nvSpPr>
          <p:cNvPr id="4" name="椭圆 3">
            <a:extLst>
              <a:ext uri="{FF2B5EF4-FFF2-40B4-BE49-F238E27FC236}">
                <a16:creationId xmlns:a16="http://schemas.microsoft.com/office/drawing/2014/main" id="{1BA08DF1-5039-4FDA-9B61-1B7D0C2A05B9}"/>
              </a:ext>
            </a:extLst>
          </p:cNvPr>
          <p:cNvSpPr/>
          <p:nvPr/>
        </p:nvSpPr>
        <p:spPr>
          <a:xfrm>
            <a:off x="179388" y="1281113"/>
            <a:ext cx="2160587" cy="71913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sysClr val="windowText" lastClr="000000"/>
                </a:solidFill>
                <a:latin typeface="Rockwell Condensed" pitchFamily="18" charset="0"/>
              </a:rPr>
              <a:t>Pre-processor</a:t>
            </a:r>
            <a:endParaRPr lang="zh-CN" altLang="en-US" sz="1800" b="0" dirty="0">
              <a:solidFill>
                <a:sysClr val="windowText" lastClr="000000"/>
              </a:solidFill>
              <a:latin typeface="Rockwell Condensed" pitchFamily="18" charset="0"/>
            </a:endParaRPr>
          </a:p>
        </p:txBody>
      </p:sp>
      <p:sp>
        <p:nvSpPr>
          <p:cNvPr id="5" name="椭圆 4">
            <a:extLst>
              <a:ext uri="{FF2B5EF4-FFF2-40B4-BE49-F238E27FC236}">
                <a16:creationId xmlns:a16="http://schemas.microsoft.com/office/drawing/2014/main" id="{8832B12F-33EF-45B3-9325-E96E73E3F933}"/>
              </a:ext>
            </a:extLst>
          </p:cNvPr>
          <p:cNvSpPr/>
          <p:nvPr/>
        </p:nvSpPr>
        <p:spPr>
          <a:xfrm>
            <a:off x="2411413" y="1281113"/>
            <a:ext cx="2160587" cy="71913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sysClr val="windowText" lastClr="000000"/>
                </a:solidFill>
                <a:latin typeface="Rockwell Condensed" pitchFamily="18" charset="0"/>
              </a:rPr>
              <a:t>Parser</a:t>
            </a:r>
            <a:endParaRPr lang="zh-CN" altLang="en-US" sz="1800" b="0" dirty="0">
              <a:solidFill>
                <a:sysClr val="windowText" lastClr="000000"/>
              </a:solidFill>
              <a:latin typeface="Rockwell Condensed" pitchFamily="18" charset="0"/>
            </a:endParaRPr>
          </a:p>
        </p:txBody>
      </p:sp>
      <p:sp>
        <p:nvSpPr>
          <p:cNvPr id="6" name="椭圆 5">
            <a:extLst>
              <a:ext uri="{FF2B5EF4-FFF2-40B4-BE49-F238E27FC236}">
                <a16:creationId xmlns:a16="http://schemas.microsoft.com/office/drawing/2014/main" id="{482B7291-401D-4D61-A47E-A1C47F619E28}"/>
              </a:ext>
            </a:extLst>
          </p:cNvPr>
          <p:cNvSpPr/>
          <p:nvPr/>
        </p:nvSpPr>
        <p:spPr>
          <a:xfrm>
            <a:off x="4643438" y="1322388"/>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sysClr val="windowText" lastClr="000000"/>
                </a:solidFill>
                <a:latin typeface="Rockwell Condensed" pitchFamily="18" charset="0"/>
              </a:rPr>
              <a:t>Code</a:t>
            </a:r>
          </a:p>
          <a:p>
            <a:pPr algn="ctr" defTabSz="457200">
              <a:defRPr/>
            </a:pPr>
            <a:r>
              <a:rPr lang="en-US" altLang="zh-CN" sz="1800" b="0" dirty="0">
                <a:solidFill>
                  <a:sysClr val="windowText" lastClr="000000"/>
                </a:solidFill>
                <a:latin typeface="Rockwell Condensed" pitchFamily="18" charset="0"/>
              </a:rPr>
              <a:t>Generator</a:t>
            </a:r>
            <a:endParaRPr lang="zh-CN" altLang="en-US" sz="1800" b="0" dirty="0">
              <a:solidFill>
                <a:sysClr val="windowText" lastClr="000000"/>
              </a:solidFill>
              <a:latin typeface="Rockwell Condensed" pitchFamily="18" charset="0"/>
            </a:endParaRPr>
          </a:p>
        </p:txBody>
      </p:sp>
      <p:sp>
        <p:nvSpPr>
          <p:cNvPr id="7" name="椭圆 6">
            <a:extLst>
              <a:ext uri="{FF2B5EF4-FFF2-40B4-BE49-F238E27FC236}">
                <a16:creationId xmlns:a16="http://schemas.microsoft.com/office/drawing/2014/main" id="{0D0B83C8-3D68-4EB3-B898-F7185B67AC22}"/>
              </a:ext>
            </a:extLst>
          </p:cNvPr>
          <p:cNvSpPr/>
          <p:nvPr/>
        </p:nvSpPr>
        <p:spPr>
          <a:xfrm>
            <a:off x="6948488" y="1322388"/>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sysClr val="windowText" lastClr="000000"/>
                </a:solidFill>
                <a:latin typeface="Rockwell Condensed" pitchFamily="18" charset="0"/>
              </a:rPr>
              <a:t>Assembler</a:t>
            </a:r>
            <a:endParaRPr lang="zh-CN" altLang="en-US" sz="1800" b="0" dirty="0">
              <a:solidFill>
                <a:sysClr val="windowText" lastClr="000000"/>
              </a:solidFill>
              <a:latin typeface="Rockwell Condensed" pitchFamily="18" charset="0"/>
            </a:endParaRPr>
          </a:p>
        </p:txBody>
      </p:sp>
      <p:sp>
        <p:nvSpPr>
          <p:cNvPr id="8" name="椭圆 7">
            <a:extLst>
              <a:ext uri="{FF2B5EF4-FFF2-40B4-BE49-F238E27FC236}">
                <a16:creationId xmlns:a16="http://schemas.microsoft.com/office/drawing/2014/main" id="{05C12A3B-A6BC-46A8-A008-1C95CDE69CB8}"/>
              </a:ext>
            </a:extLst>
          </p:cNvPr>
          <p:cNvSpPr/>
          <p:nvPr/>
        </p:nvSpPr>
        <p:spPr>
          <a:xfrm>
            <a:off x="201613" y="3656013"/>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sysClr val="windowText" lastClr="000000"/>
                </a:solidFill>
                <a:latin typeface="Rockwell Condensed" pitchFamily="18" charset="0"/>
              </a:rPr>
              <a:t>Translator</a:t>
            </a:r>
            <a:endParaRPr lang="zh-CN" altLang="en-US" sz="1800" b="0" dirty="0">
              <a:solidFill>
                <a:sysClr val="windowText" lastClr="000000"/>
              </a:solidFill>
              <a:latin typeface="Rockwell Condensed" pitchFamily="18" charset="0"/>
            </a:endParaRPr>
          </a:p>
        </p:txBody>
      </p:sp>
      <p:sp>
        <p:nvSpPr>
          <p:cNvPr id="9" name="椭圆 8">
            <a:extLst>
              <a:ext uri="{FF2B5EF4-FFF2-40B4-BE49-F238E27FC236}">
                <a16:creationId xmlns:a16="http://schemas.microsoft.com/office/drawing/2014/main" id="{B9DCF273-AA23-4C12-971E-4AF70C42B8DB}"/>
              </a:ext>
            </a:extLst>
          </p:cNvPr>
          <p:cNvSpPr/>
          <p:nvPr/>
        </p:nvSpPr>
        <p:spPr>
          <a:xfrm>
            <a:off x="2433638" y="3656013"/>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sysClr val="windowText" lastClr="000000"/>
                </a:solidFill>
                <a:latin typeface="Rockwell Condensed" pitchFamily="18" charset="0"/>
              </a:rPr>
              <a:t>Interpreter</a:t>
            </a:r>
            <a:endParaRPr lang="zh-CN" altLang="en-US" sz="1800" b="0" dirty="0">
              <a:solidFill>
                <a:sysClr val="windowText" lastClr="000000"/>
              </a:solidFill>
              <a:latin typeface="Rockwell Condensed" pitchFamily="18" charset="0"/>
            </a:endParaRPr>
          </a:p>
        </p:txBody>
      </p:sp>
      <p:sp>
        <p:nvSpPr>
          <p:cNvPr id="10" name="椭圆 9">
            <a:extLst>
              <a:ext uri="{FF2B5EF4-FFF2-40B4-BE49-F238E27FC236}">
                <a16:creationId xmlns:a16="http://schemas.microsoft.com/office/drawing/2014/main" id="{7A2DC319-22BA-4DB7-B66D-91626CBFF4AB}"/>
              </a:ext>
            </a:extLst>
          </p:cNvPr>
          <p:cNvSpPr/>
          <p:nvPr/>
        </p:nvSpPr>
        <p:spPr>
          <a:xfrm>
            <a:off x="4665663" y="3698875"/>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err="1">
                <a:solidFill>
                  <a:sysClr val="windowText" lastClr="000000"/>
                </a:solidFill>
                <a:latin typeface="Rockwell Condensed" pitchFamily="18" charset="0"/>
              </a:rPr>
              <a:t>Bytecode</a:t>
            </a:r>
            <a:endParaRPr lang="en-US" altLang="zh-CN" sz="1800" b="0" dirty="0">
              <a:solidFill>
                <a:sysClr val="windowText" lastClr="000000"/>
              </a:solidFill>
              <a:latin typeface="Rockwell Condensed" pitchFamily="18" charset="0"/>
            </a:endParaRPr>
          </a:p>
          <a:p>
            <a:pPr algn="ctr" defTabSz="457200">
              <a:defRPr/>
            </a:pPr>
            <a:r>
              <a:rPr lang="en-US" altLang="zh-CN" sz="1800" b="0" dirty="0">
                <a:solidFill>
                  <a:sysClr val="windowText" lastClr="000000"/>
                </a:solidFill>
                <a:latin typeface="Rockwell Condensed" pitchFamily="18" charset="0"/>
              </a:rPr>
              <a:t>Generator</a:t>
            </a:r>
            <a:endParaRPr lang="zh-CN" altLang="en-US" sz="1800" b="0" dirty="0">
              <a:solidFill>
                <a:sysClr val="windowText" lastClr="000000"/>
              </a:solidFill>
              <a:latin typeface="Rockwell Condensed" pitchFamily="18" charset="0"/>
            </a:endParaRPr>
          </a:p>
        </p:txBody>
      </p:sp>
      <p:sp>
        <p:nvSpPr>
          <p:cNvPr id="11" name="椭圆 10">
            <a:extLst>
              <a:ext uri="{FF2B5EF4-FFF2-40B4-BE49-F238E27FC236}">
                <a16:creationId xmlns:a16="http://schemas.microsoft.com/office/drawing/2014/main" id="{73A931D0-169C-4370-813F-2C8F8D54CC39}"/>
              </a:ext>
            </a:extLst>
          </p:cNvPr>
          <p:cNvSpPr/>
          <p:nvPr/>
        </p:nvSpPr>
        <p:spPr>
          <a:xfrm>
            <a:off x="6970713" y="3698875"/>
            <a:ext cx="2159000"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sysClr val="windowText" lastClr="000000"/>
                </a:solidFill>
                <a:latin typeface="Rockwell Condensed" pitchFamily="18" charset="0"/>
              </a:rPr>
              <a:t>JIT Compiler</a:t>
            </a:r>
            <a:endParaRPr lang="zh-CN" altLang="en-US" sz="1800" b="0" dirty="0">
              <a:solidFill>
                <a:sysClr val="windowText" lastClr="000000"/>
              </a:solidFill>
              <a:latin typeface="Rockwell Condensed" pitchFamily="18" charset="0"/>
            </a:endParaRPr>
          </a:p>
        </p:txBody>
      </p:sp>
      <p:sp>
        <p:nvSpPr>
          <p:cNvPr id="12" name="矩形 11">
            <a:extLst>
              <a:ext uri="{FF2B5EF4-FFF2-40B4-BE49-F238E27FC236}">
                <a16:creationId xmlns:a16="http://schemas.microsoft.com/office/drawing/2014/main" id="{2311AB12-4003-4ABA-8AC6-0AFA706D6D80}"/>
              </a:ext>
            </a:extLst>
          </p:cNvPr>
          <p:cNvSpPr/>
          <p:nvPr/>
        </p:nvSpPr>
        <p:spPr>
          <a:xfrm>
            <a:off x="431800" y="2576513"/>
            <a:ext cx="1692275" cy="576262"/>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prstClr val="black"/>
                </a:solidFill>
                <a:latin typeface="Rockwell Condensed" pitchFamily="18" charset="0"/>
              </a:rPr>
              <a:t>Program</a:t>
            </a:r>
            <a:endParaRPr lang="zh-CN" altLang="en-US" sz="1800" b="0" dirty="0">
              <a:solidFill>
                <a:prstClr val="black"/>
              </a:solidFill>
              <a:latin typeface="Rockwell Condensed" pitchFamily="18" charset="0"/>
            </a:endParaRPr>
          </a:p>
        </p:txBody>
      </p:sp>
      <p:sp>
        <p:nvSpPr>
          <p:cNvPr id="13" name="矩形 12">
            <a:extLst>
              <a:ext uri="{FF2B5EF4-FFF2-40B4-BE49-F238E27FC236}">
                <a16:creationId xmlns:a16="http://schemas.microsoft.com/office/drawing/2014/main" id="{35426217-9419-4815-B724-50207EF7454D}"/>
              </a:ext>
            </a:extLst>
          </p:cNvPr>
          <p:cNvSpPr/>
          <p:nvPr/>
        </p:nvSpPr>
        <p:spPr>
          <a:xfrm>
            <a:off x="2592388" y="2576513"/>
            <a:ext cx="1692275" cy="576262"/>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prstClr val="black"/>
                </a:solidFill>
                <a:latin typeface="Rockwell Condensed" pitchFamily="18" charset="0"/>
              </a:rPr>
              <a:t>Parse Tree/IR</a:t>
            </a:r>
            <a:endParaRPr lang="zh-CN" altLang="en-US" sz="1800" b="0" dirty="0">
              <a:solidFill>
                <a:prstClr val="black"/>
              </a:solidFill>
              <a:latin typeface="Rockwell Condensed" pitchFamily="18" charset="0"/>
            </a:endParaRPr>
          </a:p>
        </p:txBody>
      </p:sp>
      <p:sp>
        <p:nvSpPr>
          <p:cNvPr id="14" name="矩形 13">
            <a:extLst>
              <a:ext uri="{FF2B5EF4-FFF2-40B4-BE49-F238E27FC236}">
                <a16:creationId xmlns:a16="http://schemas.microsoft.com/office/drawing/2014/main" id="{86DB4DC2-408A-4EA4-A0AE-7828A0DF449D}"/>
              </a:ext>
            </a:extLst>
          </p:cNvPr>
          <p:cNvSpPr/>
          <p:nvPr/>
        </p:nvSpPr>
        <p:spPr>
          <a:xfrm>
            <a:off x="4895850" y="2576513"/>
            <a:ext cx="1692275" cy="576262"/>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prstClr val="black"/>
                </a:solidFill>
                <a:latin typeface="Rockwell Condensed" pitchFamily="18" charset="0"/>
              </a:rPr>
              <a:t>Assembly Code</a:t>
            </a:r>
            <a:endParaRPr lang="zh-CN" altLang="en-US" sz="1800" b="0" dirty="0">
              <a:solidFill>
                <a:prstClr val="black"/>
              </a:solidFill>
              <a:latin typeface="Rockwell Condensed" pitchFamily="18" charset="0"/>
            </a:endParaRPr>
          </a:p>
        </p:txBody>
      </p:sp>
      <p:sp>
        <p:nvSpPr>
          <p:cNvPr id="15" name="矩形 14">
            <a:extLst>
              <a:ext uri="{FF2B5EF4-FFF2-40B4-BE49-F238E27FC236}">
                <a16:creationId xmlns:a16="http://schemas.microsoft.com/office/drawing/2014/main" id="{2B4408E2-C3E4-485B-8A9B-840909F879C1}"/>
              </a:ext>
            </a:extLst>
          </p:cNvPr>
          <p:cNvSpPr/>
          <p:nvPr/>
        </p:nvSpPr>
        <p:spPr>
          <a:xfrm>
            <a:off x="7056438" y="2576513"/>
            <a:ext cx="1692275" cy="576262"/>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prstClr val="black"/>
                </a:solidFill>
                <a:latin typeface="Rockwell Condensed" pitchFamily="18" charset="0"/>
              </a:rPr>
              <a:t>Machine Code</a:t>
            </a:r>
            <a:endParaRPr lang="zh-CN" altLang="en-US" sz="1800" b="0" dirty="0">
              <a:solidFill>
                <a:prstClr val="black"/>
              </a:solidFill>
              <a:latin typeface="Rockwell Condensed" pitchFamily="18" charset="0"/>
            </a:endParaRPr>
          </a:p>
        </p:txBody>
      </p:sp>
      <p:sp>
        <p:nvSpPr>
          <p:cNvPr id="16" name="矩形 15">
            <a:extLst>
              <a:ext uri="{FF2B5EF4-FFF2-40B4-BE49-F238E27FC236}">
                <a16:creationId xmlns:a16="http://schemas.microsoft.com/office/drawing/2014/main" id="{0C1ED030-636D-4B76-9F1A-C77E5CA6A602}"/>
              </a:ext>
            </a:extLst>
          </p:cNvPr>
          <p:cNvSpPr/>
          <p:nvPr/>
        </p:nvSpPr>
        <p:spPr>
          <a:xfrm>
            <a:off x="465138" y="4879975"/>
            <a:ext cx="1692275" cy="576263"/>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a:solidFill>
                  <a:prstClr val="black"/>
                </a:solidFill>
                <a:latin typeface="Rockwell Condensed" pitchFamily="18" charset="0"/>
              </a:rPr>
              <a:t>Program</a:t>
            </a:r>
            <a:endParaRPr lang="zh-CN" altLang="en-US" sz="1800" b="0" dirty="0">
              <a:solidFill>
                <a:prstClr val="black"/>
              </a:solidFill>
              <a:latin typeface="Rockwell Condensed" pitchFamily="18" charset="0"/>
            </a:endParaRPr>
          </a:p>
        </p:txBody>
      </p:sp>
      <p:sp>
        <p:nvSpPr>
          <p:cNvPr id="17" name="矩形 16">
            <a:extLst>
              <a:ext uri="{FF2B5EF4-FFF2-40B4-BE49-F238E27FC236}">
                <a16:creationId xmlns:a16="http://schemas.microsoft.com/office/drawing/2014/main" id="{CCC086D1-FA4B-4ADF-97E4-D9CDEFAF5124}"/>
              </a:ext>
            </a:extLst>
          </p:cNvPr>
          <p:cNvSpPr/>
          <p:nvPr/>
        </p:nvSpPr>
        <p:spPr>
          <a:xfrm>
            <a:off x="5980113" y="4879975"/>
            <a:ext cx="1692275" cy="576263"/>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err="1">
                <a:solidFill>
                  <a:prstClr val="black"/>
                </a:solidFill>
                <a:latin typeface="Rockwell Condensed" pitchFamily="18" charset="0"/>
              </a:rPr>
              <a:t>Bytecode</a:t>
            </a:r>
            <a:endParaRPr lang="zh-CN" altLang="en-US" sz="1800" b="0" dirty="0">
              <a:solidFill>
                <a:prstClr val="black"/>
              </a:solidFill>
              <a:latin typeface="Rockwell Condensed" pitchFamily="18" charset="0"/>
            </a:endParaRPr>
          </a:p>
        </p:txBody>
      </p:sp>
      <p:cxnSp>
        <p:nvCxnSpPr>
          <p:cNvPr id="18" name="曲线连接符 39">
            <a:extLst>
              <a:ext uri="{FF2B5EF4-FFF2-40B4-BE49-F238E27FC236}">
                <a16:creationId xmlns:a16="http://schemas.microsoft.com/office/drawing/2014/main" id="{6FE7D467-B193-498B-B2CD-452B8EB8D839}"/>
              </a:ext>
            </a:extLst>
          </p:cNvPr>
          <p:cNvCxnSpPr>
            <a:stCxn id="4" idx="3"/>
          </p:cNvCxnSpPr>
          <p:nvPr/>
        </p:nvCxnSpPr>
        <p:spPr>
          <a:xfrm rot="16200000" flipH="1">
            <a:off x="315119" y="2075656"/>
            <a:ext cx="692150" cy="331788"/>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曲线连接符 50">
            <a:extLst>
              <a:ext uri="{FF2B5EF4-FFF2-40B4-BE49-F238E27FC236}">
                <a16:creationId xmlns:a16="http://schemas.microsoft.com/office/drawing/2014/main" id="{82D17EFC-48A1-4D46-9FD9-544BF27FA490}"/>
              </a:ext>
            </a:extLst>
          </p:cNvPr>
          <p:cNvCxnSpPr>
            <a:endCxn id="4" idx="5"/>
          </p:cNvCxnSpPr>
          <p:nvPr/>
        </p:nvCxnSpPr>
        <p:spPr>
          <a:xfrm rot="5400000" flipH="1" flipV="1">
            <a:off x="1491457" y="2055018"/>
            <a:ext cx="692150" cy="373063"/>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曲线连接符 38">
            <a:extLst>
              <a:ext uri="{FF2B5EF4-FFF2-40B4-BE49-F238E27FC236}">
                <a16:creationId xmlns:a16="http://schemas.microsoft.com/office/drawing/2014/main" id="{0468B4BF-2229-411C-84BB-612A978BAC84}"/>
              </a:ext>
            </a:extLst>
          </p:cNvPr>
          <p:cNvCxnSpPr>
            <a:endCxn id="5" idx="3"/>
          </p:cNvCxnSpPr>
          <p:nvPr/>
        </p:nvCxnSpPr>
        <p:spPr>
          <a:xfrm flipV="1">
            <a:off x="1651000" y="1895475"/>
            <a:ext cx="1077913" cy="68103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曲线连接符 41">
            <a:extLst>
              <a:ext uri="{FF2B5EF4-FFF2-40B4-BE49-F238E27FC236}">
                <a16:creationId xmlns:a16="http://schemas.microsoft.com/office/drawing/2014/main" id="{08ADECB9-A60D-4811-B1B0-B4E49F204E53}"/>
              </a:ext>
            </a:extLst>
          </p:cNvPr>
          <p:cNvCxnSpPr>
            <a:stCxn id="5" idx="4"/>
            <a:endCxn id="13" idx="0"/>
          </p:cNvCxnSpPr>
          <p:nvPr/>
        </p:nvCxnSpPr>
        <p:spPr>
          <a:xfrm flipH="1">
            <a:off x="3438525" y="2000250"/>
            <a:ext cx="53975" cy="576263"/>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曲线连接符 41">
            <a:extLst>
              <a:ext uri="{FF2B5EF4-FFF2-40B4-BE49-F238E27FC236}">
                <a16:creationId xmlns:a16="http://schemas.microsoft.com/office/drawing/2014/main" id="{332BBC88-1882-4DC9-8060-BEE1C6BA6BF8}"/>
              </a:ext>
            </a:extLst>
          </p:cNvPr>
          <p:cNvCxnSpPr>
            <a:endCxn id="6" idx="3"/>
          </p:cNvCxnSpPr>
          <p:nvPr/>
        </p:nvCxnSpPr>
        <p:spPr>
          <a:xfrm flipV="1">
            <a:off x="3851275" y="1938338"/>
            <a:ext cx="1109663" cy="63817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曲线连接符 41">
            <a:extLst>
              <a:ext uri="{FF2B5EF4-FFF2-40B4-BE49-F238E27FC236}">
                <a16:creationId xmlns:a16="http://schemas.microsoft.com/office/drawing/2014/main" id="{28F66A02-062A-48BE-969A-412D8A149D75}"/>
              </a:ext>
            </a:extLst>
          </p:cNvPr>
          <p:cNvCxnSpPr>
            <a:stCxn id="6" idx="4"/>
            <a:endCxn id="14" idx="0"/>
          </p:cNvCxnSpPr>
          <p:nvPr/>
        </p:nvCxnSpPr>
        <p:spPr>
          <a:xfrm>
            <a:off x="5724525" y="2043113"/>
            <a:ext cx="17463" cy="5334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曲线连接符 41">
            <a:extLst>
              <a:ext uri="{FF2B5EF4-FFF2-40B4-BE49-F238E27FC236}">
                <a16:creationId xmlns:a16="http://schemas.microsoft.com/office/drawing/2014/main" id="{71969D2F-DBBB-414C-9EEE-3AA971DF1920}"/>
              </a:ext>
            </a:extLst>
          </p:cNvPr>
          <p:cNvCxnSpPr>
            <a:endCxn id="7" idx="3"/>
          </p:cNvCxnSpPr>
          <p:nvPr/>
        </p:nvCxnSpPr>
        <p:spPr>
          <a:xfrm flipV="1">
            <a:off x="6300788" y="1938338"/>
            <a:ext cx="963612" cy="63817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曲线连接符 41">
            <a:extLst>
              <a:ext uri="{FF2B5EF4-FFF2-40B4-BE49-F238E27FC236}">
                <a16:creationId xmlns:a16="http://schemas.microsoft.com/office/drawing/2014/main" id="{6D4C409B-2B30-4E6C-986B-AFECED1776DA}"/>
              </a:ext>
            </a:extLst>
          </p:cNvPr>
          <p:cNvCxnSpPr/>
          <p:nvPr/>
        </p:nvCxnSpPr>
        <p:spPr>
          <a:xfrm flipH="1">
            <a:off x="1651000" y="3162300"/>
            <a:ext cx="1265238" cy="493713"/>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曲线连接符 41">
            <a:extLst>
              <a:ext uri="{FF2B5EF4-FFF2-40B4-BE49-F238E27FC236}">
                <a16:creationId xmlns:a16="http://schemas.microsoft.com/office/drawing/2014/main" id="{BC36DBAF-7C23-475C-85FA-F61BB82FECCB}"/>
              </a:ext>
            </a:extLst>
          </p:cNvPr>
          <p:cNvCxnSpPr>
            <a:stCxn id="13" idx="2"/>
            <a:endCxn id="9" idx="0"/>
          </p:cNvCxnSpPr>
          <p:nvPr/>
        </p:nvCxnSpPr>
        <p:spPr>
          <a:xfrm>
            <a:off x="3438525" y="3152775"/>
            <a:ext cx="74613" cy="50323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曲线连接符 41">
            <a:extLst>
              <a:ext uri="{FF2B5EF4-FFF2-40B4-BE49-F238E27FC236}">
                <a16:creationId xmlns:a16="http://schemas.microsoft.com/office/drawing/2014/main" id="{75880FA3-B43A-47A2-9226-6A6C7B23D563}"/>
              </a:ext>
            </a:extLst>
          </p:cNvPr>
          <p:cNvCxnSpPr/>
          <p:nvPr/>
        </p:nvCxnSpPr>
        <p:spPr>
          <a:xfrm>
            <a:off x="3851275" y="3152775"/>
            <a:ext cx="1441450" cy="546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曲线连接符 41">
            <a:extLst>
              <a:ext uri="{FF2B5EF4-FFF2-40B4-BE49-F238E27FC236}">
                <a16:creationId xmlns:a16="http://schemas.microsoft.com/office/drawing/2014/main" id="{61843169-DACE-4128-B974-112396195B96}"/>
              </a:ext>
            </a:extLst>
          </p:cNvPr>
          <p:cNvCxnSpPr/>
          <p:nvPr/>
        </p:nvCxnSpPr>
        <p:spPr>
          <a:xfrm>
            <a:off x="5980113" y="4419600"/>
            <a:ext cx="608012" cy="46037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曲线连接符 41">
            <a:extLst>
              <a:ext uri="{FF2B5EF4-FFF2-40B4-BE49-F238E27FC236}">
                <a16:creationId xmlns:a16="http://schemas.microsoft.com/office/drawing/2014/main" id="{A16761BC-662F-41A7-948A-03F042F6B189}"/>
              </a:ext>
            </a:extLst>
          </p:cNvPr>
          <p:cNvCxnSpPr/>
          <p:nvPr/>
        </p:nvCxnSpPr>
        <p:spPr>
          <a:xfrm flipV="1">
            <a:off x="7056438" y="4376738"/>
            <a:ext cx="395287" cy="503237"/>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曲线连接符 41">
            <a:extLst>
              <a:ext uri="{FF2B5EF4-FFF2-40B4-BE49-F238E27FC236}">
                <a16:creationId xmlns:a16="http://schemas.microsoft.com/office/drawing/2014/main" id="{AC1499F8-7602-494E-9D6C-6CD01E4C0541}"/>
              </a:ext>
            </a:extLst>
          </p:cNvPr>
          <p:cNvCxnSpPr/>
          <p:nvPr/>
        </p:nvCxnSpPr>
        <p:spPr>
          <a:xfrm flipH="1" flipV="1">
            <a:off x="6284913" y="3152775"/>
            <a:ext cx="1387475" cy="546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曲线连接符 41">
            <a:extLst>
              <a:ext uri="{FF2B5EF4-FFF2-40B4-BE49-F238E27FC236}">
                <a16:creationId xmlns:a16="http://schemas.microsoft.com/office/drawing/2014/main" id="{B9C83945-872A-4D89-B6D6-EEB73BE54FD1}"/>
              </a:ext>
            </a:extLst>
          </p:cNvPr>
          <p:cNvCxnSpPr>
            <a:endCxn id="15" idx="0"/>
          </p:cNvCxnSpPr>
          <p:nvPr/>
        </p:nvCxnSpPr>
        <p:spPr>
          <a:xfrm>
            <a:off x="7902575" y="2043113"/>
            <a:ext cx="0" cy="5334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曲线连接符 41">
            <a:extLst>
              <a:ext uri="{FF2B5EF4-FFF2-40B4-BE49-F238E27FC236}">
                <a16:creationId xmlns:a16="http://schemas.microsoft.com/office/drawing/2014/main" id="{86A65239-7637-48C8-8DDF-44A2E8561F6D}"/>
              </a:ext>
            </a:extLst>
          </p:cNvPr>
          <p:cNvCxnSpPr>
            <a:stCxn id="8" idx="4"/>
          </p:cNvCxnSpPr>
          <p:nvPr/>
        </p:nvCxnSpPr>
        <p:spPr>
          <a:xfrm>
            <a:off x="1281113" y="4376738"/>
            <a:ext cx="369887" cy="503237"/>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曲线连接符 41">
            <a:extLst>
              <a:ext uri="{FF2B5EF4-FFF2-40B4-BE49-F238E27FC236}">
                <a16:creationId xmlns:a16="http://schemas.microsoft.com/office/drawing/2014/main" id="{40A29B25-0EBB-431A-ACC4-6C1692C49E75}"/>
              </a:ext>
            </a:extLst>
          </p:cNvPr>
          <p:cNvCxnSpPr>
            <a:stCxn id="16" idx="3"/>
          </p:cNvCxnSpPr>
          <p:nvPr/>
        </p:nvCxnSpPr>
        <p:spPr>
          <a:xfrm>
            <a:off x="2157413" y="5168900"/>
            <a:ext cx="847725"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66B7215A-6255-4EDE-95FC-A3CA20CC8B51}"/>
              </a:ext>
            </a:extLst>
          </p:cNvPr>
          <p:cNvSpPr/>
          <p:nvPr/>
        </p:nvSpPr>
        <p:spPr>
          <a:xfrm>
            <a:off x="6858000" y="5816600"/>
            <a:ext cx="2160588"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altLang="zh-CN" sz="1800" b="0" dirty="0" err="1">
                <a:solidFill>
                  <a:sysClr val="windowText" lastClr="000000"/>
                </a:solidFill>
                <a:latin typeface="Rockwell Condensed" pitchFamily="18" charset="0"/>
              </a:rPr>
              <a:t>Bytecode</a:t>
            </a:r>
            <a:endParaRPr lang="en-US" altLang="zh-CN" sz="1800" b="0" dirty="0">
              <a:solidFill>
                <a:sysClr val="windowText" lastClr="000000"/>
              </a:solidFill>
              <a:latin typeface="Rockwell Condensed" pitchFamily="18" charset="0"/>
            </a:endParaRPr>
          </a:p>
          <a:p>
            <a:pPr algn="ctr" defTabSz="457200">
              <a:defRPr/>
            </a:pPr>
            <a:r>
              <a:rPr lang="en-US" altLang="zh-CN" sz="1800" b="0" dirty="0">
                <a:solidFill>
                  <a:sysClr val="windowText" lastClr="000000"/>
                </a:solidFill>
                <a:latin typeface="Rockwell Condensed" pitchFamily="18" charset="0"/>
              </a:rPr>
              <a:t>Interpreter</a:t>
            </a:r>
            <a:endParaRPr lang="zh-CN" altLang="en-US" sz="1800" b="0" dirty="0">
              <a:solidFill>
                <a:sysClr val="windowText" lastClr="000000"/>
              </a:solidFill>
              <a:latin typeface="Rockwell Condensed" pitchFamily="18" charset="0"/>
            </a:endParaRPr>
          </a:p>
        </p:txBody>
      </p:sp>
      <p:cxnSp>
        <p:nvCxnSpPr>
          <p:cNvPr id="35" name="曲线连接符 41">
            <a:extLst>
              <a:ext uri="{FF2B5EF4-FFF2-40B4-BE49-F238E27FC236}">
                <a16:creationId xmlns:a16="http://schemas.microsoft.com/office/drawing/2014/main" id="{B2A9E99E-909C-44E8-BA13-E57D4ABFA469}"/>
              </a:ext>
            </a:extLst>
          </p:cNvPr>
          <p:cNvCxnSpPr/>
          <p:nvPr/>
        </p:nvCxnSpPr>
        <p:spPr>
          <a:xfrm>
            <a:off x="6804025" y="5456238"/>
            <a:ext cx="608013" cy="46196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46CCFD6F-3CF2-46C7-99E1-F800FF63DBDE}"/>
              </a:ext>
            </a:extLst>
          </p:cNvPr>
          <p:cNvSpPr/>
          <p:nvPr/>
        </p:nvSpPr>
        <p:spPr>
          <a:xfrm>
            <a:off x="179388" y="1292225"/>
            <a:ext cx="2160587" cy="71913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Pre-processor</a:t>
            </a:r>
            <a:endParaRPr lang="zh-CN" altLang="en-US" b="0" dirty="0">
              <a:solidFill>
                <a:sysClr val="windowText" lastClr="000000"/>
              </a:solidFill>
              <a:latin typeface="Rockwell Condensed" pitchFamily="18" charset="0"/>
            </a:endParaRPr>
          </a:p>
        </p:txBody>
      </p:sp>
      <p:sp>
        <p:nvSpPr>
          <p:cNvPr id="37" name="椭圆 36">
            <a:extLst>
              <a:ext uri="{FF2B5EF4-FFF2-40B4-BE49-F238E27FC236}">
                <a16:creationId xmlns:a16="http://schemas.microsoft.com/office/drawing/2014/main" id="{258001E6-FFE9-46BE-8510-16EEBA195B31}"/>
              </a:ext>
            </a:extLst>
          </p:cNvPr>
          <p:cNvSpPr/>
          <p:nvPr/>
        </p:nvSpPr>
        <p:spPr>
          <a:xfrm>
            <a:off x="2411413" y="1292225"/>
            <a:ext cx="2160587" cy="719138"/>
          </a:xfrm>
          <a:prstGeom prst="ellipse">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Parser</a:t>
            </a:r>
            <a:endParaRPr lang="zh-CN" altLang="en-US" b="0" dirty="0">
              <a:solidFill>
                <a:sysClr val="windowText" lastClr="000000"/>
              </a:solidFill>
              <a:latin typeface="Rockwell Condensed" pitchFamily="18" charset="0"/>
            </a:endParaRPr>
          </a:p>
        </p:txBody>
      </p:sp>
      <p:sp>
        <p:nvSpPr>
          <p:cNvPr id="38" name="椭圆 37">
            <a:extLst>
              <a:ext uri="{FF2B5EF4-FFF2-40B4-BE49-F238E27FC236}">
                <a16:creationId xmlns:a16="http://schemas.microsoft.com/office/drawing/2014/main" id="{EFD47B0B-7727-47A4-A13E-90E21ECA9361}"/>
              </a:ext>
            </a:extLst>
          </p:cNvPr>
          <p:cNvSpPr/>
          <p:nvPr/>
        </p:nvSpPr>
        <p:spPr>
          <a:xfrm>
            <a:off x="4643438" y="1333500"/>
            <a:ext cx="2160587" cy="720725"/>
          </a:xfrm>
          <a:prstGeom prst="ellipse">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Code</a:t>
            </a:r>
          </a:p>
          <a:p>
            <a:pPr defTabSz="457200">
              <a:defRPr/>
            </a:pPr>
            <a:r>
              <a:rPr lang="en-US" altLang="zh-CN" b="0" dirty="0">
                <a:solidFill>
                  <a:sysClr val="windowText" lastClr="000000"/>
                </a:solidFill>
                <a:latin typeface="Rockwell Condensed" pitchFamily="18" charset="0"/>
              </a:rPr>
              <a:t>Generator</a:t>
            </a:r>
            <a:endParaRPr lang="zh-CN" altLang="en-US" b="0" dirty="0">
              <a:solidFill>
                <a:sysClr val="windowText" lastClr="000000"/>
              </a:solidFill>
              <a:latin typeface="Rockwell Condensed" pitchFamily="18" charset="0"/>
            </a:endParaRPr>
          </a:p>
        </p:txBody>
      </p:sp>
      <p:sp>
        <p:nvSpPr>
          <p:cNvPr id="39" name="椭圆 38">
            <a:extLst>
              <a:ext uri="{FF2B5EF4-FFF2-40B4-BE49-F238E27FC236}">
                <a16:creationId xmlns:a16="http://schemas.microsoft.com/office/drawing/2014/main" id="{81CE5B10-0BA4-4629-97AA-2EA85775BDEC}"/>
              </a:ext>
            </a:extLst>
          </p:cNvPr>
          <p:cNvSpPr/>
          <p:nvPr/>
        </p:nvSpPr>
        <p:spPr>
          <a:xfrm>
            <a:off x="6948488" y="1333500"/>
            <a:ext cx="2160587" cy="720725"/>
          </a:xfrm>
          <a:prstGeom prst="ellipse">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Assembler</a:t>
            </a:r>
            <a:endParaRPr lang="zh-CN" altLang="en-US" b="0" dirty="0">
              <a:solidFill>
                <a:sysClr val="windowText" lastClr="000000"/>
              </a:solidFill>
              <a:latin typeface="Rockwell Condensed" pitchFamily="18" charset="0"/>
            </a:endParaRPr>
          </a:p>
        </p:txBody>
      </p:sp>
      <p:sp>
        <p:nvSpPr>
          <p:cNvPr id="40" name="椭圆 39">
            <a:extLst>
              <a:ext uri="{FF2B5EF4-FFF2-40B4-BE49-F238E27FC236}">
                <a16:creationId xmlns:a16="http://schemas.microsoft.com/office/drawing/2014/main" id="{79176345-3436-4E52-B846-FFA6B906B1C9}"/>
              </a:ext>
            </a:extLst>
          </p:cNvPr>
          <p:cNvSpPr/>
          <p:nvPr/>
        </p:nvSpPr>
        <p:spPr>
          <a:xfrm>
            <a:off x="201613" y="3667125"/>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Translator</a:t>
            </a:r>
            <a:endParaRPr lang="zh-CN" altLang="en-US" b="0" dirty="0">
              <a:solidFill>
                <a:sysClr val="windowText" lastClr="000000"/>
              </a:solidFill>
              <a:latin typeface="Rockwell Condensed" pitchFamily="18" charset="0"/>
            </a:endParaRPr>
          </a:p>
        </p:txBody>
      </p:sp>
      <p:sp>
        <p:nvSpPr>
          <p:cNvPr id="41" name="椭圆 40">
            <a:extLst>
              <a:ext uri="{FF2B5EF4-FFF2-40B4-BE49-F238E27FC236}">
                <a16:creationId xmlns:a16="http://schemas.microsoft.com/office/drawing/2014/main" id="{F06C8670-5025-49BC-BAAF-04A68BBA9658}"/>
              </a:ext>
            </a:extLst>
          </p:cNvPr>
          <p:cNvSpPr/>
          <p:nvPr/>
        </p:nvSpPr>
        <p:spPr>
          <a:xfrm>
            <a:off x="2433638" y="3667125"/>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Interpreter</a:t>
            </a:r>
            <a:endParaRPr lang="zh-CN" altLang="en-US" b="0" dirty="0">
              <a:solidFill>
                <a:sysClr val="windowText" lastClr="000000"/>
              </a:solidFill>
              <a:latin typeface="Rockwell Condensed" pitchFamily="18" charset="0"/>
            </a:endParaRPr>
          </a:p>
        </p:txBody>
      </p:sp>
      <p:sp>
        <p:nvSpPr>
          <p:cNvPr id="42" name="椭圆 41">
            <a:extLst>
              <a:ext uri="{FF2B5EF4-FFF2-40B4-BE49-F238E27FC236}">
                <a16:creationId xmlns:a16="http://schemas.microsoft.com/office/drawing/2014/main" id="{370340AB-1589-4CED-A83E-821138B44614}"/>
              </a:ext>
            </a:extLst>
          </p:cNvPr>
          <p:cNvSpPr/>
          <p:nvPr/>
        </p:nvSpPr>
        <p:spPr>
          <a:xfrm>
            <a:off x="4665663" y="3709988"/>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err="1">
                <a:solidFill>
                  <a:sysClr val="windowText" lastClr="000000"/>
                </a:solidFill>
                <a:latin typeface="Rockwell Condensed" pitchFamily="18" charset="0"/>
              </a:rPr>
              <a:t>Bytecode</a:t>
            </a:r>
            <a:endParaRPr lang="en-US" altLang="zh-CN" b="0" dirty="0">
              <a:solidFill>
                <a:sysClr val="windowText" lastClr="000000"/>
              </a:solidFill>
              <a:latin typeface="Rockwell Condensed" pitchFamily="18" charset="0"/>
            </a:endParaRPr>
          </a:p>
          <a:p>
            <a:pPr defTabSz="457200">
              <a:defRPr/>
            </a:pPr>
            <a:r>
              <a:rPr lang="en-US" altLang="zh-CN" b="0" dirty="0">
                <a:solidFill>
                  <a:sysClr val="windowText" lastClr="000000"/>
                </a:solidFill>
                <a:latin typeface="Rockwell Condensed" pitchFamily="18" charset="0"/>
              </a:rPr>
              <a:t>Generator</a:t>
            </a:r>
            <a:endParaRPr lang="zh-CN" altLang="en-US" b="0" dirty="0">
              <a:solidFill>
                <a:sysClr val="windowText" lastClr="000000"/>
              </a:solidFill>
              <a:latin typeface="Rockwell Condensed" pitchFamily="18" charset="0"/>
            </a:endParaRPr>
          </a:p>
        </p:txBody>
      </p:sp>
      <p:sp>
        <p:nvSpPr>
          <p:cNvPr id="43" name="椭圆 42">
            <a:extLst>
              <a:ext uri="{FF2B5EF4-FFF2-40B4-BE49-F238E27FC236}">
                <a16:creationId xmlns:a16="http://schemas.microsoft.com/office/drawing/2014/main" id="{669F7F8D-9BF5-46B8-9BAC-73350F55ADA4}"/>
              </a:ext>
            </a:extLst>
          </p:cNvPr>
          <p:cNvSpPr/>
          <p:nvPr/>
        </p:nvSpPr>
        <p:spPr>
          <a:xfrm>
            <a:off x="6970713" y="3709988"/>
            <a:ext cx="2159000"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JIT Compiler</a:t>
            </a:r>
            <a:endParaRPr lang="zh-CN" altLang="en-US" b="0" dirty="0">
              <a:solidFill>
                <a:sysClr val="windowText" lastClr="000000"/>
              </a:solidFill>
              <a:latin typeface="Rockwell Condensed" pitchFamily="18" charset="0"/>
            </a:endParaRPr>
          </a:p>
        </p:txBody>
      </p:sp>
      <p:sp>
        <p:nvSpPr>
          <p:cNvPr id="44" name="矩形 43">
            <a:extLst>
              <a:ext uri="{FF2B5EF4-FFF2-40B4-BE49-F238E27FC236}">
                <a16:creationId xmlns:a16="http://schemas.microsoft.com/office/drawing/2014/main" id="{AB07DF45-BC0D-4301-8CD4-3D4F0890F6A8}"/>
              </a:ext>
            </a:extLst>
          </p:cNvPr>
          <p:cNvSpPr/>
          <p:nvPr/>
        </p:nvSpPr>
        <p:spPr>
          <a:xfrm>
            <a:off x="431800" y="25876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Program</a:t>
            </a:r>
            <a:endParaRPr lang="zh-CN" altLang="en-US" b="0" dirty="0">
              <a:solidFill>
                <a:prstClr val="black"/>
              </a:solidFill>
              <a:latin typeface="Rockwell Condensed" pitchFamily="18" charset="0"/>
            </a:endParaRPr>
          </a:p>
        </p:txBody>
      </p:sp>
      <p:sp>
        <p:nvSpPr>
          <p:cNvPr id="45" name="矩形 44">
            <a:extLst>
              <a:ext uri="{FF2B5EF4-FFF2-40B4-BE49-F238E27FC236}">
                <a16:creationId xmlns:a16="http://schemas.microsoft.com/office/drawing/2014/main" id="{B8571BE2-CE39-4FA9-9CE1-5FD910305841}"/>
              </a:ext>
            </a:extLst>
          </p:cNvPr>
          <p:cNvSpPr/>
          <p:nvPr/>
        </p:nvSpPr>
        <p:spPr>
          <a:xfrm>
            <a:off x="2592388" y="25876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Parse Tree/IR</a:t>
            </a:r>
            <a:endParaRPr lang="zh-CN" altLang="en-US" b="0" dirty="0">
              <a:solidFill>
                <a:prstClr val="black"/>
              </a:solidFill>
              <a:latin typeface="Rockwell Condensed" pitchFamily="18" charset="0"/>
            </a:endParaRPr>
          </a:p>
        </p:txBody>
      </p:sp>
      <p:sp>
        <p:nvSpPr>
          <p:cNvPr id="46" name="矩形 45">
            <a:extLst>
              <a:ext uri="{FF2B5EF4-FFF2-40B4-BE49-F238E27FC236}">
                <a16:creationId xmlns:a16="http://schemas.microsoft.com/office/drawing/2014/main" id="{4EB5F9A4-D80D-4540-B09E-9F4E7D2B54B0}"/>
              </a:ext>
            </a:extLst>
          </p:cNvPr>
          <p:cNvSpPr/>
          <p:nvPr/>
        </p:nvSpPr>
        <p:spPr>
          <a:xfrm>
            <a:off x="4895850" y="25876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Assembly Code</a:t>
            </a:r>
            <a:endParaRPr lang="zh-CN" altLang="en-US" b="0" dirty="0">
              <a:solidFill>
                <a:prstClr val="black"/>
              </a:solidFill>
              <a:latin typeface="Rockwell Condensed" pitchFamily="18" charset="0"/>
            </a:endParaRPr>
          </a:p>
        </p:txBody>
      </p:sp>
      <p:sp>
        <p:nvSpPr>
          <p:cNvPr id="47" name="矩形 46">
            <a:extLst>
              <a:ext uri="{FF2B5EF4-FFF2-40B4-BE49-F238E27FC236}">
                <a16:creationId xmlns:a16="http://schemas.microsoft.com/office/drawing/2014/main" id="{C81A131F-1D87-47E8-81C1-EA4BD7000959}"/>
              </a:ext>
            </a:extLst>
          </p:cNvPr>
          <p:cNvSpPr/>
          <p:nvPr/>
        </p:nvSpPr>
        <p:spPr>
          <a:xfrm>
            <a:off x="7056438" y="25876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Machine Code</a:t>
            </a:r>
            <a:endParaRPr lang="zh-CN" altLang="en-US" b="0" dirty="0">
              <a:solidFill>
                <a:prstClr val="black"/>
              </a:solidFill>
              <a:latin typeface="Rockwell Condensed" pitchFamily="18" charset="0"/>
            </a:endParaRPr>
          </a:p>
        </p:txBody>
      </p:sp>
      <p:sp>
        <p:nvSpPr>
          <p:cNvPr id="48" name="矩形 47">
            <a:extLst>
              <a:ext uri="{FF2B5EF4-FFF2-40B4-BE49-F238E27FC236}">
                <a16:creationId xmlns:a16="http://schemas.microsoft.com/office/drawing/2014/main" id="{8E6256CD-AD61-4B17-B55C-D97AA468DC05}"/>
              </a:ext>
            </a:extLst>
          </p:cNvPr>
          <p:cNvSpPr/>
          <p:nvPr/>
        </p:nvSpPr>
        <p:spPr>
          <a:xfrm>
            <a:off x="465138" y="4891088"/>
            <a:ext cx="1692275" cy="576262"/>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Program</a:t>
            </a:r>
            <a:endParaRPr lang="zh-CN" altLang="en-US" b="0" dirty="0">
              <a:solidFill>
                <a:prstClr val="black"/>
              </a:solidFill>
              <a:latin typeface="Rockwell Condensed" pitchFamily="18" charset="0"/>
            </a:endParaRPr>
          </a:p>
        </p:txBody>
      </p:sp>
      <p:sp>
        <p:nvSpPr>
          <p:cNvPr id="49" name="矩形 48">
            <a:extLst>
              <a:ext uri="{FF2B5EF4-FFF2-40B4-BE49-F238E27FC236}">
                <a16:creationId xmlns:a16="http://schemas.microsoft.com/office/drawing/2014/main" id="{265C3CC7-C67C-4C3B-96EB-E1EE01D00596}"/>
              </a:ext>
            </a:extLst>
          </p:cNvPr>
          <p:cNvSpPr/>
          <p:nvPr/>
        </p:nvSpPr>
        <p:spPr>
          <a:xfrm>
            <a:off x="5980113" y="4891088"/>
            <a:ext cx="1692275" cy="576262"/>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err="1">
                <a:solidFill>
                  <a:prstClr val="black"/>
                </a:solidFill>
                <a:latin typeface="Rockwell Condensed" pitchFamily="18" charset="0"/>
              </a:rPr>
              <a:t>Bytecode</a:t>
            </a:r>
            <a:endParaRPr lang="zh-CN" altLang="en-US" b="0" dirty="0">
              <a:solidFill>
                <a:prstClr val="black"/>
              </a:solidFill>
              <a:latin typeface="Rockwell Condensed" pitchFamily="18" charset="0"/>
            </a:endParaRPr>
          </a:p>
        </p:txBody>
      </p:sp>
      <p:cxnSp>
        <p:nvCxnSpPr>
          <p:cNvPr id="50" name="曲线连接符 69">
            <a:extLst>
              <a:ext uri="{FF2B5EF4-FFF2-40B4-BE49-F238E27FC236}">
                <a16:creationId xmlns:a16="http://schemas.microsoft.com/office/drawing/2014/main" id="{FE6B0497-853D-4396-9165-15518B157261}"/>
              </a:ext>
            </a:extLst>
          </p:cNvPr>
          <p:cNvCxnSpPr>
            <a:stCxn id="36" idx="3"/>
          </p:cNvCxnSpPr>
          <p:nvPr/>
        </p:nvCxnSpPr>
        <p:spPr>
          <a:xfrm rot="16200000" flipH="1">
            <a:off x="315119" y="2086769"/>
            <a:ext cx="692150" cy="331788"/>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曲线连接符 70">
            <a:extLst>
              <a:ext uri="{FF2B5EF4-FFF2-40B4-BE49-F238E27FC236}">
                <a16:creationId xmlns:a16="http://schemas.microsoft.com/office/drawing/2014/main" id="{4D2588D8-1D7F-4B94-8C61-C8FA00A0E71D}"/>
              </a:ext>
            </a:extLst>
          </p:cNvPr>
          <p:cNvCxnSpPr>
            <a:endCxn id="36" idx="5"/>
          </p:cNvCxnSpPr>
          <p:nvPr/>
        </p:nvCxnSpPr>
        <p:spPr>
          <a:xfrm rot="5400000" flipH="1" flipV="1">
            <a:off x="1491457" y="2066131"/>
            <a:ext cx="692150" cy="373063"/>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曲线连接符 38">
            <a:extLst>
              <a:ext uri="{FF2B5EF4-FFF2-40B4-BE49-F238E27FC236}">
                <a16:creationId xmlns:a16="http://schemas.microsoft.com/office/drawing/2014/main" id="{5C05B7CD-B93B-46D9-9594-34771D87C623}"/>
              </a:ext>
            </a:extLst>
          </p:cNvPr>
          <p:cNvCxnSpPr>
            <a:endCxn id="37" idx="3"/>
          </p:cNvCxnSpPr>
          <p:nvPr/>
        </p:nvCxnSpPr>
        <p:spPr>
          <a:xfrm flipV="1">
            <a:off x="1651000" y="1906588"/>
            <a:ext cx="1077913" cy="681037"/>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曲线连接符 41">
            <a:extLst>
              <a:ext uri="{FF2B5EF4-FFF2-40B4-BE49-F238E27FC236}">
                <a16:creationId xmlns:a16="http://schemas.microsoft.com/office/drawing/2014/main" id="{464B49FA-7AE7-445D-9464-18A86BB1B269}"/>
              </a:ext>
            </a:extLst>
          </p:cNvPr>
          <p:cNvCxnSpPr>
            <a:stCxn id="37" idx="4"/>
            <a:endCxn id="45" idx="0"/>
          </p:cNvCxnSpPr>
          <p:nvPr/>
        </p:nvCxnSpPr>
        <p:spPr>
          <a:xfrm flipH="1">
            <a:off x="3438525" y="2011363"/>
            <a:ext cx="53975" cy="576262"/>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曲线连接符 41">
            <a:extLst>
              <a:ext uri="{FF2B5EF4-FFF2-40B4-BE49-F238E27FC236}">
                <a16:creationId xmlns:a16="http://schemas.microsoft.com/office/drawing/2014/main" id="{D4BF58FC-0358-41FF-826A-9160F2202AC5}"/>
              </a:ext>
            </a:extLst>
          </p:cNvPr>
          <p:cNvCxnSpPr>
            <a:endCxn id="38" idx="3"/>
          </p:cNvCxnSpPr>
          <p:nvPr/>
        </p:nvCxnSpPr>
        <p:spPr>
          <a:xfrm flipV="1">
            <a:off x="3851275" y="1949450"/>
            <a:ext cx="1109663" cy="638175"/>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曲线连接符 41">
            <a:extLst>
              <a:ext uri="{FF2B5EF4-FFF2-40B4-BE49-F238E27FC236}">
                <a16:creationId xmlns:a16="http://schemas.microsoft.com/office/drawing/2014/main" id="{21817D2A-B3A1-4F42-8475-CB9F2BCDECAC}"/>
              </a:ext>
            </a:extLst>
          </p:cNvPr>
          <p:cNvCxnSpPr>
            <a:stCxn id="38" idx="4"/>
            <a:endCxn id="46" idx="0"/>
          </p:cNvCxnSpPr>
          <p:nvPr/>
        </p:nvCxnSpPr>
        <p:spPr>
          <a:xfrm>
            <a:off x="5724525" y="2054225"/>
            <a:ext cx="17463" cy="53340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曲线连接符 41">
            <a:extLst>
              <a:ext uri="{FF2B5EF4-FFF2-40B4-BE49-F238E27FC236}">
                <a16:creationId xmlns:a16="http://schemas.microsoft.com/office/drawing/2014/main" id="{D553C280-E04F-4AED-8DAF-191B9E8C9063}"/>
              </a:ext>
            </a:extLst>
          </p:cNvPr>
          <p:cNvCxnSpPr>
            <a:endCxn id="39" idx="3"/>
          </p:cNvCxnSpPr>
          <p:nvPr/>
        </p:nvCxnSpPr>
        <p:spPr>
          <a:xfrm flipV="1">
            <a:off x="6300788" y="1949450"/>
            <a:ext cx="963612" cy="638175"/>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曲线连接符 41">
            <a:extLst>
              <a:ext uri="{FF2B5EF4-FFF2-40B4-BE49-F238E27FC236}">
                <a16:creationId xmlns:a16="http://schemas.microsoft.com/office/drawing/2014/main" id="{E9A6324D-432B-45FF-A714-D8E3E3628F31}"/>
              </a:ext>
            </a:extLst>
          </p:cNvPr>
          <p:cNvCxnSpPr/>
          <p:nvPr/>
        </p:nvCxnSpPr>
        <p:spPr>
          <a:xfrm flipH="1">
            <a:off x="1651000" y="3173413"/>
            <a:ext cx="1265238" cy="4937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曲线连接符 41">
            <a:extLst>
              <a:ext uri="{FF2B5EF4-FFF2-40B4-BE49-F238E27FC236}">
                <a16:creationId xmlns:a16="http://schemas.microsoft.com/office/drawing/2014/main" id="{00204A0C-7076-4577-BF1D-282E521F0FDE}"/>
              </a:ext>
            </a:extLst>
          </p:cNvPr>
          <p:cNvCxnSpPr>
            <a:stCxn id="45" idx="2"/>
            <a:endCxn id="41" idx="0"/>
          </p:cNvCxnSpPr>
          <p:nvPr/>
        </p:nvCxnSpPr>
        <p:spPr>
          <a:xfrm>
            <a:off x="3438525" y="3163888"/>
            <a:ext cx="74613" cy="503237"/>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曲线连接符 41">
            <a:extLst>
              <a:ext uri="{FF2B5EF4-FFF2-40B4-BE49-F238E27FC236}">
                <a16:creationId xmlns:a16="http://schemas.microsoft.com/office/drawing/2014/main" id="{37451A3C-C478-45FF-9960-62C3173446EA}"/>
              </a:ext>
            </a:extLst>
          </p:cNvPr>
          <p:cNvCxnSpPr/>
          <p:nvPr/>
        </p:nvCxnSpPr>
        <p:spPr>
          <a:xfrm>
            <a:off x="3851275" y="3163888"/>
            <a:ext cx="1441450" cy="546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曲线连接符 41">
            <a:extLst>
              <a:ext uri="{FF2B5EF4-FFF2-40B4-BE49-F238E27FC236}">
                <a16:creationId xmlns:a16="http://schemas.microsoft.com/office/drawing/2014/main" id="{77767D44-4B37-4238-BD5E-ECAC455BB38A}"/>
              </a:ext>
            </a:extLst>
          </p:cNvPr>
          <p:cNvCxnSpPr/>
          <p:nvPr/>
        </p:nvCxnSpPr>
        <p:spPr>
          <a:xfrm>
            <a:off x="5980113" y="4430713"/>
            <a:ext cx="608012" cy="46037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曲线连接符 41">
            <a:extLst>
              <a:ext uri="{FF2B5EF4-FFF2-40B4-BE49-F238E27FC236}">
                <a16:creationId xmlns:a16="http://schemas.microsoft.com/office/drawing/2014/main" id="{65C65987-E1FC-40E2-B52D-CCB33659359B}"/>
              </a:ext>
            </a:extLst>
          </p:cNvPr>
          <p:cNvCxnSpPr/>
          <p:nvPr/>
        </p:nvCxnSpPr>
        <p:spPr>
          <a:xfrm flipV="1">
            <a:off x="7056438" y="4387850"/>
            <a:ext cx="395287" cy="50323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曲线连接符 41">
            <a:extLst>
              <a:ext uri="{FF2B5EF4-FFF2-40B4-BE49-F238E27FC236}">
                <a16:creationId xmlns:a16="http://schemas.microsoft.com/office/drawing/2014/main" id="{4D064F3B-B852-419B-AA6E-DCE893723AF1}"/>
              </a:ext>
            </a:extLst>
          </p:cNvPr>
          <p:cNvCxnSpPr/>
          <p:nvPr/>
        </p:nvCxnSpPr>
        <p:spPr>
          <a:xfrm flipH="1" flipV="1">
            <a:off x="6284913" y="3163888"/>
            <a:ext cx="1387475" cy="546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曲线连接符 41">
            <a:extLst>
              <a:ext uri="{FF2B5EF4-FFF2-40B4-BE49-F238E27FC236}">
                <a16:creationId xmlns:a16="http://schemas.microsoft.com/office/drawing/2014/main" id="{EC57A793-FC2E-40A9-840A-63A09518BCBA}"/>
              </a:ext>
            </a:extLst>
          </p:cNvPr>
          <p:cNvCxnSpPr>
            <a:endCxn id="47" idx="0"/>
          </p:cNvCxnSpPr>
          <p:nvPr/>
        </p:nvCxnSpPr>
        <p:spPr>
          <a:xfrm>
            <a:off x="7902575" y="2054225"/>
            <a:ext cx="0" cy="53340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曲线连接符 41">
            <a:extLst>
              <a:ext uri="{FF2B5EF4-FFF2-40B4-BE49-F238E27FC236}">
                <a16:creationId xmlns:a16="http://schemas.microsoft.com/office/drawing/2014/main" id="{D17E25F2-3128-4CDF-A274-3D3B5B548A88}"/>
              </a:ext>
            </a:extLst>
          </p:cNvPr>
          <p:cNvCxnSpPr>
            <a:stCxn id="40" idx="4"/>
          </p:cNvCxnSpPr>
          <p:nvPr/>
        </p:nvCxnSpPr>
        <p:spPr>
          <a:xfrm>
            <a:off x="1281113" y="4387850"/>
            <a:ext cx="369887" cy="50323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曲线连接符 41">
            <a:extLst>
              <a:ext uri="{FF2B5EF4-FFF2-40B4-BE49-F238E27FC236}">
                <a16:creationId xmlns:a16="http://schemas.microsoft.com/office/drawing/2014/main" id="{D2006728-A528-4076-B59F-6A8593E07F5B}"/>
              </a:ext>
            </a:extLst>
          </p:cNvPr>
          <p:cNvCxnSpPr>
            <a:stCxn id="48" idx="3"/>
          </p:cNvCxnSpPr>
          <p:nvPr/>
        </p:nvCxnSpPr>
        <p:spPr>
          <a:xfrm>
            <a:off x="2157413" y="5180013"/>
            <a:ext cx="847725"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70593AC3-76CE-4FC3-9A5F-D07CE92C77A2}"/>
              </a:ext>
            </a:extLst>
          </p:cNvPr>
          <p:cNvSpPr/>
          <p:nvPr/>
        </p:nvSpPr>
        <p:spPr>
          <a:xfrm>
            <a:off x="6858000" y="5827713"/>
            <a:ext cx="2160588"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err="1">
                <a:solidFill>
                  <a:sysClr val="windowText" lastClr="000000"/>
                </a:solidFill>
                <a:latin typeface="Rockwell Condensed" pitchFamily="18" charset="0"/>
              </a:rPr>
              <a:t>Bytecode</a:t>
            </a:r>
            <a:endParaRPr lang="en-US" altLang="zh-CN" b="0" dirty="0">
              <a:solidFill>
                <a:sysClr val="windowText" lastClr="000000"/>
              </a:solidFill>
              <a:latin typeface="Rockwell Condensed" pitchFamily="18" charset="0"/>
            </a:endParaRPr>
          </a:p>
          <a:p>
            <a:pPr defTabSz="457200">
              <a:defRPr/>
            </a:pPr>
            <a:r>
              <a:rPr lang="en-US" altLang="zh-CN" b="0" dirty="0">
                <a:solidFill>
                  <a:sysClr val="windowText" lastClr="000000"/>
                </a:solidFill>
                <a:latin typeface="Rockwell Condensed" pitchFamily="18" charset="0"/>
              </a:rPr>
              <a:t>Interpreter</a:t>
            </a:r>
            <a:endParaRPr lang="zh-CN" altLang="en-US" b="0" dirty="0">
              <a:solidFill>
                <a:sysClr val="windowText" lastClr="000000"/>
              </a:solidFill>
              <a:latin typeface="Rockwell Condensed" pitchFamily="18" charset="0"/>
            </a:endParaRPr>
          </a:p>
        </p:txBody>
      </p:sp>
      <p:cxnSp>
        <p:nvCxnSpPr>
          <p:cNvPr id="67" name="曲线连接符 41">
            <a:extLst>
              <a:ext uri="{FF2B5EF4-FFF2-40B4-BE49-F238E27FC236}">
                <a16:creationId xmlns:a16="http://schemas.microsoft.com/office/drawing/2014/main" id="{B40C83C7-349A-4F99-8A14-38542A5E7298}"/>
              </a:ext>
            </a:extLst>
          </p:cNvPr>
          <p:cNvCxnSpPr/>
          <p:nvPr/>
        </p:nvCxnSpPr>
        <p:spPr>
          <a:xfrm>
            <a:off x="6804025" y="5467350"/>
            <a:ext cx="608013" cy="461963"/>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C9A7E953-D289-40D6-927D-D283296BBAA2}"/>
              </a:ext>
            </a:extLst>
          </p:cNvPr>
          <p:cNvSpPr/>
          <p:nvPr/>
        </p:nvSpPr>
        <p:spPr>
          <a:xfrm>
            <a:off x="179388" y="1292225"/>
            <a:ext cx="2160587" cy="71913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Pre-processor</a:t>
            </a:r>
            <a:endParaRPr lang="zh-CN" altLang="en-US" b="0" dirty="0">
              <a:solidFill>
                <a:sysClr val="windowText" lastClr="000000"/>
              </a:solidFill>
              <a:latin typeface="Rockwell Condensed" pitchFamily="18" charset="0"/>
            </a:endParaRPr>
          </a:p>
        </p:txBody>
      </p:sp>
      <p:sp>
        <p:nvSpPr>
          <p:cNvPr id="69" name="椭圆 68">
            <a:extLst>
              <a:ext uri="{FF2B5EF4-FFF2-40B4-BE49-F238E27FC236}">
                <a16:creationId xmlns:a16="http://schemas.microsoft.com/office/drawing/2014/main" id="{1B4EF226-968D-4C89-9D78-336FA0FD5CC1}"/>
              </a:ext>
            </a:extLst>
          </p:cNvPr>
          <p:cNvSpPr/>
          <p:nvPr/>
        </p:nvSpPr>
        <p:spPr>
          <a:xfrm>
            <a:off x="2411413" y="1292225"/>
            <a:ext cx="2160587" cy="719138"/>
          </a:xfrm>
          <a:prstGeom prst="ellipse">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Parser</a:t>
            </a:r>
            <a:endParaRPr lang="zh-CN" altLang="en-US" b="0" dirty="0">
              <a:solidFill>
                <a:sysClr val="windowText" lastClr="000000"/>
              </a:solidFill>
              <a:latin typeface="Rockwell Condensed" pitchFamily="18" charset="0"/>
            </a:endParaRPr>
          </a:p>
        </p:txBody>
      </p:sp>
      <p:sp>
        <p:nvSpPr>
          <p:cNvPr id="70" name="椭圆 69">
            <a:extLst>
              <a:ext uri="{FF2B5EF4-FFF2-40B4-BE49-F238E27FC236}">
                <a16:creationId xmlns:a16="http://schemas.microsoft.com/office/drawing/2014/main" id="{6CCAF3DC-2A36-48D5-8E27-FCE57F23AB5F}"/>
              </a:ext>
            </a:extLst>
          </p:cNvPr>
          <p:cNvSpPr/>
          <p:nvPr/>
        </p:nvSpPr>
        <p:spPr>
          <a:xfrm>
            <a:off x="4643438" y="1333500"/>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Code</a:t>
            </a:r>
          </a:p>
          <a:p>
            <a:pPr defTabSz="457200">
              <a:defRPr/>
            </a:pPr>
            <a:r>
              <a:rPr lang="en-US" altLang="zh-CN" b="0" dirty="0">
                <a:solidFill>
                  <a:sysClr val="windowText" lastClr="000000"/>
                </a:solidFill>
                <a:latin typeface="Rockwell Condensed" pitchFamily="18" charset="0"/>
              </a:rPr>
              <a:t>Generator</a:t>
            </a:r>
            <a:endParaRPr lang="zh-CN" altLang="en-US" b="0" dirty="0">
              <a:solidFill>
                <a:sysClr val="windowText" lastClr="000000"/>
              </a:solidFill>
              <a:latin typeface="Rockwell Condensed" pitchFamily="18" charset="0"/>
            </a:endParaRPr>
          </a:p>
        </p:txBody>
      </p:sp>
      <p:sp>
        <p:nvSpPr>
          <p:cNvPr id="71" name="椭圆 70">
            <a:extLst>
              <a:ext uri="{FF2B5EF4-FFF2-40B4-BE49-F238E27FC236}">
                <a16:creationId xmlns:a16="http://schemas.microsoft.com/office/drawing/2014/main" id="{8019CC69-D2D3-429A-8757-E11693FC6036}"/>
              </a:ext>
            </a:extLst>
          </p:cNvPr>
          <p:cNvSpPr/>
          <p:nvPr/>
        </p:nvSpPr>
        <p:spPr>
          <a:xfrm>
            <a:off x="6948488" y="1333500"/>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Assembler</a:t>
            </a:r>
            <a:endParaRPr lang="zh-CN" altLang="en-US" b="0" dirty="0">
              <a:solidFill>
                <a:sysClr val="windowText" lastClr="000000"/>
              </a:solidFill>
              <a:latin typeface="Rockwell Condensed" pitchFamily="18" charset="0"/>
            </a:endParaRPr>
          </a:p>
        </p:txBody>
      </p:sp>
      <p:sp>
        <p:nvSpPr>
          <p:cNvPr id="72" name="椭圆 71">
            <a:extLst>
              <a:ext uri="{FF2B5EF4-FFF2-40B4-BE49-F238E27FC236}">
                <a16:creationId xmlns:a16="http://schemas.microsoft.com/office/drawing/2014/main" id="{91607948-268C-4B61-9FB4-14CC5A08BD77}"/>
              </a:ext>
            </a:extLst>
          </p:cNvPr>
          <p:cNvSpPr/>
          <p:nvPr/>
        </p:nvSpPr>
        <p:spPr>
          <a:xfrm>
            <a:off x="201613" y="3667125"/>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Translator</a:t>
            </a:r>
            <a:endParaRPr lang="zh-CN" altLang="en-US" b="0" dirty="0">
              <a:solidFill>
                <a:sysClr val="windowText" lastClr="000000"/>
              </a:solidFill>
              <a:latin typeface="Rockwell Condensed" pitchFamily="18" charset="0"/>
            </a:endParaRPr>
          </a:p>
        </p:txBody>
      </p:sp>
      <p:sp>
        <p:nvSpPr>
          <p:cNvPr id="73" name="椭圆 72">
            <a:extLst>
              <a:ext uri="{FF2B5EF4-FFF2-40B4-BE49-F238E27FC236}">
                <a16:creationId xmlns:a16="http://schemas.microsoft.com/office/drawing/2014/main" id="{B901FBC3-9493-4105-A287-F5B568E708B9}"/>
              </a:ext>
            </a:extLst>
          </p:cNvPr>
          <p:cNvSpPr/>
          <p:nvPr/>
        </p:nvSpPr>
        <p:spPr>
          <a:xfrm>
            <a:off x="2433638" y="3667125"/>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Interpreter</a:t>
            </a:r>
            <a:endParaRPr lang="zh-CN" altLang="en-US" b="0" dirty="0">
              <a:solidFill>
                <a:sysClr val="windowText" lastClr="000000"/>
              </a:solidFill>
              <a:latin typeface="Rockwell Condensed" pitchFamily="18" charset="0"/>
            </a:endParaRPr>
          </a:p>
        </p:txBody>
      </p:sp>
      <p:sp>
        <p:nvSpPr>
          <p:cNvPr id="74" name="椭圆 73">
            <a:extLst>
              <a:ext uri="{FF2B5EF4-FFF2-40B4-BE49-F238E27FC236}">
                <a16:creationId xmlns:a16="http://schemas.microsoft.com/office/drawing/2014/main" id="{93C2199D-DF96-492F-9DD6-D980CC0906EC}"/>
              </a:ext>
            </a:extLst>
          </p:cNvPr>
          <p:cNvSpPr/>
          <p:nvPr/>
        </p:nvSpPr>
        <p:spPr>
          <a:xfrm>
            <a:off x="4665663" y="3709988"/>
            <a:ext cx="2160587" cy="720725"/>
          </a:xfrm>
          <a:prstGeom prst="ellipse">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err="1">
                <a:solidFill>
                  <a:sysClr val="windowText" lastClr="000000"/>
                </a:solidFill>
                <a:latin typeface="Rockwell Condensed" pitchFamily="18" charset="0"/>
              </a:rPr>
              <a:t>Bytecode</a:t>
            </a:r>
            <a:endParaRPr lang="en-US" altLang="zh-CN" b="0" dirty="0">
              <a:solidFill>
                <a:sysClr val="windowText" lastClr="000000"/>
              </a:solidFill>
              <a:latin typeface="Rockwell Condensed" pitchFamily="18" charset="0"/>
            </a:endParaRPr>
          </a:p>
          <a:p>
            <a:pPr defTabSz="457200">
              <a:defRPr/>
            </a:pPr>
            <a:r>
              <a:rPr lang="en-US" altLang="zh-CN" b="0" dirty="0">
                <a:solidFill>
                  <a:sysClr val="windowText" lastClr="000000"/>
                </a:solidFill>
                <a:latin typeface="Rockwell Condensed" pitchFamily="18" charset="0"/>
              </a:rPr>
              <a:t>Generator</a:t>
            </a:r>
            <a:endParaRPr lang="zh-CN" altLang="en-US" b="0" dirty="0">
              <a:solidFill>
                <a:sysClr val="windowText" lastClr="000000"/>
              </a:solidFill>
              <a:latin typeface="Rockwell Condensed" pitchFamily="18" charset="0"/>
            </a:endParaRPr>
          </a:p>
        </p:txBody>
      </p:sp>
      <p:sp>
        <p:nvSpPr>
          <p:cNvPr id="75" name="椭圆 74">
            <a:extLst>
              <a:ext uri="{FF2B5EF4-FFF2-40B4-BE49-F238E27FC236}">
                <a16:creationId xmlns:a16="http://schemas.microsoft.com/office/drawing/2014/main" id="{E1385F9E-7D33-40E9-8D24-373920D7BE8A}"/>
              </a:ext>
            </a:extLst>
          </p:cNvPr>
          <p:cNvSpPr/>
          <p:nvPr/>
        </p:nvSpPr>
        <p:spPr>
          <a:xfrm>
            <a:off x="6970713" y="3709988"/>
            <a:ext cx="2159000"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JIT Compiler</a:t>
            </a:r>
            <a:endParaRPr lang="zh-CN" altLang="en-US" b="0" dirty="0">
              <a:solidFill>
                <a:sysClr val="windowText" lastClr="000000"/>
              </a:solidFill>
              <a:latin typeface="Rockwell Condensed" pitchFamily="18" charset="0"/>
            </a:endParaRPr>
          </a:p>
        </p:txBody>
      </p:sp>
      <p:sp>
        <p:nvSpPr>
          <p:cNvPr id="76" name="矩形 75">
            <a:extLst>
              <a:ext uri="{FF2B5EF4-FFF2-40B4-BE49-F238E27FC236}">
                <a16:creationId xmlns:a16="http://schemas.microsoft.com/office/drawing/2014/main" id="{49B0DBB7-E3B9-4CC4-B9B6-F255D0807234}"/>
              </a:ext>
            </a:extLst>
          </p:cNvPr>
          <p:cNvSpPr/>
          <p:nvPr/>
        </p:nvSpPr>
        <p:spPr>
          <a:xfrm>
            <a:off x="431800" y="25876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Program</a:t>
            </a:r>
            <a:endParaRPr lang="zh-CN" altLang="en-US" b="0" dirty="0">
              <a:solidFill>
                <a:prstClr val="black"/>
              </a:solidFill>
              <a:latin typeface="Rockwell Condensed" pitchFamily="18" charset="0"/>
            </a:endParaRPr>
          </a:p>
        </p:txBody>
      </p:sp>
      <p:sp>
        <p:nvSpPr>
          <p:cNvPr id="77" name="矩形 76">
            <a:extLst>
              <a:ext uri="{FF2B5EF4-FFF2-40B4-BE49-F238E27FC236}">
                <a16:creationId xmlns:a16="http://schemas.microsoft.com/office/drawing/2014/main" id="{2C5EA8A1-E80A-4A9E-A010-2072D0C500B8}"/>
              </a:ext>
            </a:extLst>
          </p:cNvPr>
          <p:cNvSpPr/>
          <p:nvPr/>
        </p:nvSpPr>
        <p:spPr>
          <a:xfrm>
            <a:off x="2592388" y="25876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Parse Tree/IR</a:t>
            </a:r>
            <a:endParaRPr lang="zh-CN" altLang="en-US" b="0" dirty="0">
              <a:solidFill>
                <a:prstClr val="black"/>
              </a:solidFill>
              <a:latin typeface="Rockwell Condensed" pitchFamily="18" charset="0"/>
            </a:endParaRPr>
          </a:p>
        </p:txBody>
      </p:sp>
      <p:sp>
        <p:nvSpPr>
          <p:cNvPr id="78" name="矩形 77">
            <a:extLst>
              <a:ext uri="{FF2B5EF4-FFF2-40B4-BE49-F238E27FC236}">
                <a16:creationId xmlns:a16="http://schemas.microsoft.com/office/drawing/2014/main" id="{87B84BDA-4383-4A81-88B1-AD20602F07D5}"/>
              </a:ext>
            </a:extLst>
          </p:cNvPr>
          <p:cNvSpPr/>
          <p:nvPr/>
        </p:nvSpPr>
        <p:spPr>
          <a:xfrm>
            <a:off x="4895850" y="2587625"/>
            <a:ext cx="1692275" cy="576263"/>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Assembly Code</a:t>
            </a:r>
            <a:endParaRPr lang="zh-CN" altLang="en-US" b="0" dirty="0">
              <a:solidFill>
                <a:prstClr val="black"/>
              </a:solidFill>
              <a:latin typeface="Rockwell Condensed" pitchFamily="18" charset="0"/>
            </a:endParaRPr>
          </a:p>
        </p:txBody>
      </p:sp>
      <p:sp>
        <p:nvSpPr>
          <p:cNvPr id="79" name="矩形 78">
            <a:extLst>
              <a:ext uri="{FF2B5EF4-FFF2-40B4-BE49-F238E27FC236}">
                <a16:creationId xmlns:a16="http://schemas.microsoft.com/office/drawing/2014/main" id="{A63E3FD1-3C1E-4EB5-97B3-00238520AC1A}"/>
              </a:ext>
            </a:extLst>
          </p:cNvPr>
          <p:cNvSpPr/>
          <p:nvPr/>
        </p:nvSpPr>
        <p:spPr>
          <a:xfrm>
            <a:off x="7056438" y="2587625"/>
            <a:ext cx="1692275" cy="576263"/>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Machine Code</a:t>
            </a:r>
            <a:endParaRPr lang="zh-CN" altLang="en-US" b="0" dirty="0">
              <a:solidFill>
                <a:prstClr val="black"/>
              </a:solidFill>
              <a:latin typeface="Rockwell Condensed" pitchFamily="18" charset="0"/>
            </a:endParaRPr>
          </a:p>
        </p:txBody>
      </p:sp>
      <p:sp>
        <p:nvSpPr>
          <p:cNvPr id="80" name="矩形 79">
            <a:extLst>
              <a:ext uri="{FF2B5EF4-FFF2-40B4-BE49-F238E27FC236}">
                <a16:creationId xmlns:a16="http://schemas.microsoft.com/office/drawing/2014/main" id="{375853AD-98AF-4B77-924F-E9921C5B9673}"/>
              </a:ext>
            </a:extLst>
          </p:cNvPr>
          <p:cNvSpPr/>
          <p:nvPr/>
        </p:nvSpPr>
        <p:spPr>
          <a:xfrm>
            <a:off x="465138" y="4891088"/>
            <a:ext cx="1692275" cy="576262"/>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Program</a:t>
            </a:r>
            <a:endParaRPr lang="zh-CN" altLang="en-US" b="0" dirty="0">
              <a:solidFill>
                <a:prstClr val="black"/>
              </a:solidFill>
              <a:latin typeface="Rockwell Condensed" pitchFamily="18" charset="0"/>
            </a:endParaRPr>
          </a:p>
        </p:txBody>
      </p:sp>
      <p:sp>
        <p:nvSpPr>
          <p:cNvPr id="81" name="矩形 80">
            <a:extLst>
              <a:ext uri="{FF2B5EF4-FFF2-40B4-BE49-F238E27FC236}">
                <a16:creationId xmlns:a16="http://schemas.microsoft.com/office/drawing/2014/main" id="{B24AB762-D98D-46EB-A0D4-553024985E2C}"/>
              </a:ext>
            </a:extLst>
          </p:cNvPr>
          <p:cNvSpPr/>
          <p:nvPr/>
        </p:nvSpPr>
        <p:spPr>
          <a:xfrm>
            <a:off x="5980113" y="4891088"/>
            <a:ext cx="1692275" cy="576262"/>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err="1">
                <a:solidFill>
                  <a:prstClr val="black"/>
                </a:solidFill>
                <a:latin typeface="Rockwell Condensed" pitchFamily="18" charset="0"/>
              </a:rPr>
              <a:t>Bytecode</a:t>
            </a:r>
            <a:endParaRPr lang="zh-CN" altLang="en-US" b="0" dirty="0">
              <a:solidFill>
                <a:prstClr val="black"/>
              </a:solidFill>
              <a:latin typeface="Rockwell Condensed" pitchFamily="18" charset="0"/>
            </a:endParaRPr>
          </a:p>
        </p:txBody>
      </p:sp>
      <p:cxnSp>
        <p:nvCxnSpPr>
          <p:cNvPr id="82" name="曲线连接符 102">
            <a:extLst>
              <a:ext uri="{FF2B5EF4-FFF2-40B4-BE49-F238E27FC236}">
                <a16:creationId xmlns:a16="http://schemas.microsoft.com/office/drawing/2014/main" id="{A2FE45AA-5266-40A9-947A-83E2E0358AF3}"/>
              </a:ext>
            </a:extLst>
          </p:cNvPr>
          <p:cNvCxnSpPr>
            <a:stCxn id="68" idx="3"/>
          </p:cNvCxnSpPr>
          <p:nvPr/>
        </p:nvCxnSpPr>
        <p:spPr>
          <a:xfrm rot="16200000" flipH="1">
            <a:off x="315119" y="2086769"/>
            <a:ext cx="692150" cy="331788"/>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曲线连接符 103">
            <a:extLst>
              <a:ext uri="{FF2B5EF4-FFF2-40B4-BE49-F238E27FC236}">
                <a16:creationId xmlns:a16="http://schemas.microsoft.com/office/drawing/2014/main" id="{55CB3FB8-8246-434F-B7AC-0BF8F963FDC5}"/>
              </a:ext>
            </a:extLst>
          </p:cNvPr>
          <p:cNvCxnSpPr>
            <a:endCxn id="68" idx="5"/>
          </p:cNvCxnSpPr>
          <p:nvPr/>
        </p:nvCxnSpPr>
        <p:spPr>
          <a:xfrm rot="5400000" flipH="1" flipV="1">
            <a:off x="1491457" y="2066131"/>
            <a:ext cx="692150" cy="373063"/>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曲线连接符 38">
            <a:extLst>
              <a:ext uri="{FF2B5EF4-FFF2-40B4-BE49-F238E27FC236}">
                <a16:creationId xmlns:a16="http://schemas.microsoft.com/office/drawing/2014/main" id="{1A0F416F-78AE-4443-935C-21BD1B201C9B}"/>
              </a:ext>
            </a:extLst>
          </p:cNvPr>
          <p:cNvCxnSpPr>
            <a:endCxn id="69" idx="3"/>
          </p:cNvCxnSpPr>
          <p:nvPr/>
        </p:nvCxnSpPr>
        <p:spPr>
          <a:xfrm flipV="1">
            <a:off x="1651000" y="1906588"/>
            <a:ext cx="1077913" cy="681037"/>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曲线连接符 41">
            <a:extLst>
              <a:ext uri="{FF2B5EF4-FFF2-40B4-BE49-F238E27FC236}">
                <a16:creationId xmlns:a16="http://schemas.microsoft.com/office/drawing/2014/main" id="{58898D07-D03E-462C-A81C-854479C8474D}"/>
              </a:ext>
            </a:extLst>
          </p:cNvPr>
          <p:cNvCxnSpPr>
            <a:stCxn id="69" idx="4"/>
            <a:endCxn id="77" idx="0"/>
          </p:cNvCxnSpPr>
          <p:nvPr/>
        </p:nvCxnSpPr>
        <p:spPr>
          <a:xfrm flipH="1">
            <a:off x="3438525" y="2011363"/>
            <a:ext cx="53975" cy="576262"/>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曲线连接符 41">
            <a:extLst>
              <a:ext uri="{FF2B5EF4-FFF2-40B4-BE49-F238E27FC236}">
                <a16:creationId xmlns:a16="http://schemas.microsoft.com/office/drawing/2014/main" id="{472DBBE4-6BB4-4F07-9478-1DCCB27FF5F0}"/>
              </a:ext>
            </a:extLst>
          </p:cNvPr>
          <p:cNvCxnSpPr>
            <a:endCxn id="70" idx="3"/>
          </p:cNvCxnSpPr>
          <p:nvPr/>
        </p:nvCxnSpPr>
        <p:spPr>
          <a:xfrm flipV="1">
            <a:off x="3851275" y="1949450"/>
            <a:ext cx="1109663" cy="63817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曲线连接符 41">
            <a:extLst>
              <a:ext uri="{FF2B5EF4-FFF2-40B4-BE49-F238E27FC236}">
                <a16:creationId xmlns:a16="http://schemas.microsoft.com/office/drawing/2014/main" id="{6BFE4E5B-EE41-4F2D-9629-E52456BFCDDC}"/>
              </a:ext>
            </a:extLst>
          </p:cNvPr>
          <p:cNvCxnSpPr>
            <a:stCxn id="70" idx="4"/>
            <a:endCxn id="78" idx="0"/>
          </p:cNvCxnSpPr>
          <p:nvPr/>
        </p:nvCxnSpPr>
        <p:spPr>
          <a:xfrm>
            <a:off x="5724525" y="2054225"/>
            <a:ext cx="17463" cy="5334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曲线连接符 41">
            <a:extLst>
              <a:ext uri="{FF2B5EF4-FFF2-40B4-BE49-F238E27FC236}">
                <a16:creationId xmlns:a16="http://schemas.microsoft.com/office/drawing/2014/main" id="{158D12BC-504B-400D-A4A6-9309F7341C6C}"/>
              </a:ext>
            </a:extLst>
          </p:cNvPr>
          <p:cNvCxnSpPr>
            <a:endCxn id="71" idx="3"/>
          </p:cNvCxnSpPr>
          <p:nvPr/>
        </p:nvCxnSpPr>
        <p:spPr>
          <a:xfrm flipV="1">
            <a:off x="6300788" y="1949450"/>
            <a:ext cx="963612" cy="63817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曲线连接符 41">
            <a:extLst>
              <a:ext uri="{FF2B5EF4-FFF2-40B4-BE49-F238E27FC236}">
                <a16:creationId xmlns:a16="http://schemas.microsoft.com/office/drawing/2014/main" id="{E2D531E7-375F-46A0-BB27-5C9925CFC235}"/>
              </a:ext>
            </a:extLst>
          </p:cNvPr>
          <p:cNvCxnSpPr/>
          <p:nvPr/>
        </p:nvCxnSpPr>
        <p:spPr>
          <a:xfrm flipH="1">
            <a:off x="1651000" y="3173413"/>
            <a:ext cx="1265238" cy="4937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曲线连接符 41">
            <a:extLst>
              <a:ext uri="{FF2B5EF4-FFF2-40B4-BE49-F238E27FC236}">
                <a16:creationId xmlns:a16="http://schemas.microsoft.com/office/drawing/2014/main" id="{71B2F7F0-86C8-472E-A332-2B3A22F0E1F2}"/>
              </a:ext>
            </a:extLst>
          </p:cNvPr>
          <p:cNvCxnSpPr>
            <a:stCxn id="77" idx="2"/>
            <a:endCxn id="73" idx="0"/>
          </p:cNvCxnSpPr>
          <p:nvPr/>
        </p:nvCxnSpPr>
        <p:spPr>
          <a:xfrm>
            <a:off x="3438525" y="3163888"/>
            <a:ext cx="74613" cy="503237"/>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曲线连接符 41">
            <a:extLst>
              <a:ext uri="{FF2B5EF4-FFF2-40B4-BE49-F238E27FC236}">
                <a16:creationId xmlns:a16="http://schemas.microsoft.com/office/drawing/2014/main" id="{D7409881-F8BD-46CF-995F-775731EDE513}"/>
              </a:ext>
            </a:extLst>
          </p:cNvPr>
          <p:cNvCxnSpPr/>
          <p:nvPr/>
        </p:nvCxnSpPr>
        <p:spPr>
          <a:xfrm>
            <a:off x="3851275" y="3163888"/>
            <a:ext cx="1441450" cy="54610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曲线连接符 41">
            <a:extLst>
              <a:ext uri="{FF2B5EF4-FFF2-40B4-BE49-F238E27FC236}">
                <a16:creationId xmlns:a16="http://schemas.microsoft.com/office/drawing/2014/main" id="{278A3C3E-21E0-41AE-9F93-E8D3C403964A}"/>
              </a:ext>
            </a:extLst>
          </p:cNvPr>
          <p:cNvCxnSpPr/>
          <p:nvPr/>
        </p:nvCxnSpPr>
        <p:spPr>
          <a:xfrm>
            <a:off x="5980113" y="4430713"/>
            <a:ext cx="608012" cy="460375"/>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曲线连接符 41">
            <a:extLst>
              <a:ext uri="{FF2B5EF4-FFF2-40B4-BE49-F238E27FC236}">
                <a16:creationId xmlns:a16="http://schemas.microsoft.com/office/drawing/2014/main" id="{73D87273-17D9-4DFF-8140-B85C0C674181}"/>
              </a:ext>
            </a:extLst>
          </p:cNvPr>
          <p:cNvCxnSpPr/>
          <p:nvPr/>
        </p:nvCxnSpPr>
        <p:spPr>
          <a:xfrm flipV="1">
            <a:off x="7056438" y="4387850"/>
            <a:ext cx="395287" cy="50323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曲线连接符 41">
            <a:extLst>
              <a:ext uri="{FF2B5EF4-FFF2-40B4-BE49-F238E27FC236}">
                <a16:creationId xmlns:a16="http://schemas.microsoft.com/office/drawing/2014/main" id="{6400DD3B-3DF0-4BA4-ABA0-3675E6A8238B}"/>
              </a:ext>
            </a:extLst>
          </p:cNvPr>
          <p:cNvCxnSpPr/>
          <p:nvPr/>
        </p:nvCxnSpPr>
        <p:spPr>
          <a:xfrm flipH="1" flipV="1">
            <a:off x="6284913" y="3163888"/>
            <a:ext cx="1387475" cy="546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曲线连接符 41">
            <a:extLst>
              <a:ext uri="{FF2B5EF4-FFF2-40B4-BE49-F238E27FC236}">
                <a16:creationId xmlns:a16="http://schemas.microsoft.com/office/drawing/2014/main" id="{A8B02A1D-D1BE-4FCA-8A11-8574507ABB81}"/>
              </a:ext>
            </a:extLst>
          </p:cNvPr>
          <p:cNvCxnSpPr>
            <a:endCxn id="79" idx="0"/>
          </p:cNvCxnSpPr>
          <p:nvPr/>
        </p:nvCxnSpPr>
        <p:spPr>
          <a:xfrm>
            <a:off x="7902575" y="2054225"/>
            <a:ext cx="0" cy="5334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曲线连接符 41">
            <a:extLst>
              <a:ext uri="{FF2B5EF4-FFF2-40B4-BE49-F238E27FC236}">
                <a16:creationId xmlns:a16="http://schemas.microsoft.com/office/drawing/2014/main" id="{DFE8BAA3-6BF6-4B81-BEF4-A0E8CF1EEA4A}"/>
              </a:ext>
            </a:extLst>
          </p:cNvPr>
          <p:cNvCxnSpPr>
            <a:stCxn id="72" idx="4"/>
          </p:cNvCxnSpPr>
          <p:nvPr/>
        </p:nvCxnSpPr>
        <p:spPr>
          <a:xfrm>
            <a:off x="1281113" y="4387850"/>
            <a:ext cx="369887" cy="50323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曲线连接符 41">
            <a:extLst>
              <a:ext uri="{FF2B5EF4-FFF2-40B4-BE49-F238E27FC236}">
                <a16:creationId xmlns:a16="http://schemas.microsoft.com/office/drawing/2014/main" id="{7AA53EAD-11A1-41E3-A84D-D5445AF85D20}"/>
              </a:ext>
            </a:extLst>
          </p:cNvPr>
          <p:cNvCxnSpPr>
            <a:stCxn id="80" idx="3"/>
          </p:cNvCxnSpPr>
          <p:nvPr/>
        </p:nvCxnSpPr>
        <p:spPr>
          <a:xfrm>
            <a:off x="2157413" y="5180013"/>
            <a:ext cx="847725"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E8A19C3C-3899-4C56-811B-FA8DCF11FA1F}"/>
              </a:ext>
            </a:extLst>
          </p:cNvPr>
          <p:cNvSpPr/>
          <p:nvPr/>
        </p:nvSpPr>
        <p:spPr>
          <a:xfrm>
            <a:off x="6858000" y="5827713"/>
            <a:ext cx="2160588" cy="720725"/>
          </a:xfrm>
          <a:prstGeom prst="ellipse">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err="1">
                <a:solidFill>
                  <a:sysClr val="windowText" lastClr="000000"/>
                </a:solidFill>
                <a:latin typeface="Rockwell Condensed" pitchFamily="18" charset="0"/>
              </a:rPr>
              <a:t>Bytecode</a:t>
            </a:r>
            <a:endParaRPr lang="en-US" altLang="zh-CN" b="0" dirty="0">
              <a:solidFill>
                <a:sysClr val="windowText" lastClr="000000"/>
              </a:solidFill>
              <a:latin typeface="Rockwell Condensed" pitchFamily="18" charset="0"/>
            </a:endParaRPr>
          </a:p>
          <a:p>
            <a:pPr defTabSz="457200">
              <a:defRPr/>
            </a:pPr>
            <a:r>
              <a:rPr lang="en-US" altLang="zh-CN" b="0" dirty="0">
                <a:solidFill>
                  <a:sysClr val="windowText" lastClr="000000"/>
                </a:solidFill>
                <a:latin typeface="Rockwell Condensed" pitchFamily="18" charset="0"/>
              </a:rPr>
              <a:t>Interpreter</a:t>
            </a:r>
            <a:endParaRPr lang="zh-CN" altLang="en-US" b="0" dirty="0">
              <a:solidFill>
                <a:sysClr val="windowText" lastClr="000000"/>
              </a:solidFill>
              <a:latin typeface="Rockwell Condensed" pitchFamily="18" charset="0"/>
            </a:endParaRPr>
          </a:p>
        </p:txBody>
      </p:sp>
      <p:cxnSp>
        <p:nvCxnSpPr>
          <p:cNvPr id="99" name="曲线连接符 41">
            <a:extLst>
              <a:ext uri="{FF2B5EF4-FFF2-40B4-BE49-F238E27FC236}">
                <a16:creationId xmlns:a16="http://schemas.microsoft.com/office/drawing/2014/main" id="{181220A5-C06C-4E23-B58B-7283A5F47181}"/>
              </a:ext>
            </a:extLst>
          </p:cNvPr>
          <p:cNvCxnSpPr/>
          <p:nvPr/>
        </p:nvCxnSpPr>
        <p:spPr>
          <a:xfrm>
            <a:off x="6804025" y="5467350"/>
            <a:ext cx="608013" cy="461963"/>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BBE9D2FD-72D5-4F18-AEE0-F7AC46F0E8D8}"/>
              </a:ext>
            </a:extLst>
          </p:cNvPr>
          <p:cNvSpPr/>
          <p:nvPr/>
        </p:nvSpPr>
        <p:spPr>
          <a:xfrm>
            <a:off x="179388" y="1279525"/>
            <a:ext cx="2160587" cy="71913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Pre-processor</a:t>
            </a:r>
            <a:endParaRPr lang="zh-CN" altLang="en-US" b="0" dirty="0">
              <a:solidFill>
                <a:sysClr val="windowText" lastClr="000000"/>
              </a:solidFill>
              <a:latin typeface="Rockwell Condensed" pitchFamily="18" charset="0"/>
            </a:endParaRPr>
          </a:p>
        </p:txBody>
      </p:sp>
      <p:sp>
        <p:nvSpPr>
          <p:cNvPr id="101" name="椭圆 100">
            <a:extLst>
              <a:ext uri="{FF2B5EF4-FFF2-40B4-BE49-F238E27FC236}">
                <a16:creationId xmlns:a16="http://schemas.microsoft.com/office/drawing/2014/main" id="{7E58750D-0D15-44F2-B1F4-C52F7A5313EC}"/>
              </a:ext>
            </a:extLst>
          </p:cNvPr>
          <p:cNvSpPr/>
          <p:nvPr/>
        </p:nvSpPr>
        <p:spPr>
          <a:xfrm>
            <a:off x="2411413" y="1279525"/>
            <a:ext cx="2160587" cy="719138"/>
          </a:xfrm>
          <a:prstGeom prst="ellipse">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Parser/</a:t>
            </a:r>
          </a:p>
          <a:p>
            <a:pPr defTabSz="457200">
              <a:defRPr/>
            </a:pPr>
            <a:r>
              <a:rPr lang="en-US" altLang="zh-CN" b="0" dirty="0">
                <a:solidFill>
                  <a:sysClr val="windowText" lastClr="000000"/>
                </a:solidFill>
                <a:latin typeface="Rockwell Condensed" pitchFamily="18" charset="0"/>
              </a:rPr>
              <a:t>Disassembler</a:t>
            </a:r>
            <a:endParaRPr lang="zh-CN" altLang="en-US" b="0" dirty="0">
              <a:solidFill>
                <a:sysClr val="windowText" lastClr="000000"/>
              </a:solidFill>
              <a:latin typeface="Rockwell Condensed" pitchFamily="18" charset="0"/>
            </a:endParaRPr>
          </a:p>
        </p:txBody>
      </p:sp>
      <p:sp>
        <p:nvSpPr>
          <p:cNvPr id="102" name="椭圆 101">
            <a:extLst>
              <a:ext uri="{FF2B5EF4-FFF2-40B4-BE49-F238E27FC236}">
                <a16:creationId xmlns:a16="http://schemas.microsoft.com/office/drawing/2014/main" id="{5C36E76D-C95B-440A-A405-C473B33CA68B}"/>
              </a:ext>
            </a:extLst>
          </p:cNvPr>
          <p:cNvSpPr/>
          <p:nvPr/>
        </p:nvSpPr>
        <p:spPr>
          <a:xfrm>
            <a:off x="4643438" y="1320800"/>
            <a:ext cx="2160587" cy="720725"/>
          </a:xfrm>
          <a:prstGeom prst="ellipse">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Code</a:t>
            </a:r>
          </a:p>
          <a:p>
            <a:pPr defTabSz="457200">
              <a:defRPr/>
            </a:pPr>
            <a:r>
              <a:rPr lang="en-US" altLang="zh-CN" b="0" dirty="0">
                <a:solidFill>
                  <a:sysClr val="windowText" lastClr="000000"/>
                </a:solidFill>
                <a:latin typeface="Rockwell Condensed" pitchFamily="18" charset="0"/>
              </a:rPr>
              <a:t>Generator</a:t>
            </a:r>
            <a:endParaRPr lang="zh-CN" altLang="en-US" b="0" dirty="0">
              <a:solidFill>
                <a:sysClr val="windowText" lastClr="000000"/>
              </a:solidFill>
              <a:latin typeface="Rockwell Condensed" pitchFamily="18" charset="0"/>
            </a:endParaRPr>
          </a:p>
        </p:txBody>
      </p:sp>
      <p:sp>
        <p:nvSpPr>
          <p:cNvPr id="103" name="椭圆 102">
            <a:extLst>
              <a:ext uri="{FF2B5EF4-FFF2-40B4-BE49-F238E27FC236}">
                <a16:creationId xmlns:a16="http://schemas.microsoft.com/office/drawing/2014/main" id="{6F232EC3-E7C8-4A98-A15F-3799DB133734}"/>
              </a:ext>
            </a:extLst>
          </p:cNvPr>
          <p:cNvSpPr/>
          <p:nvPr/>
        </p:nvSpPr>
        <p:spPr>
          <a:xfrm>
            <a:off x="6948488" y="1320800"/>
            <a:ext cx="2160587" cy="720725"/>
          </a:xfrm>
          <a:prstGeom prst="ellipse">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Assembler</a:t>
            </a:r>
            <a:endParaRPr lang="zh-CN" altLang="en-US" b="0" dirty="0">
              <a:solidFill>
                <a:sysClr val="windowText" lastClr="000000"/>
              </a:solidFill>
              <a:latin typeface="Rockwell Condensed" pitchFamily="18" charset="0"/>
            </a:endParaRPr>
          </a:p>
        </p:txBody>
      </p:sp>
      <p:sp>
        <p:nvSpPr>
          <p:cNvPr id="104" name="椭圆 103">
            <a:extLst>
              <a:ext uri="{FF2B5EF4-FFF2-40B4-BE49-F238E27FC236}">
                <a16:creationId xmlns:a16="http://schemas.microsoft.com/office/drawing/2014/main" id="{C22B00D0-A0C0-424F-840D-AD212555FDB3}"/>
              </a:ext>
            </a:extLst>
          </p:cNvPr>
          <p:cNvSpPr/>
          <p:nvPr/>
        </p:nvSpPr>
        <p:spPr>
          <a:xfrm>
            <a:off x="201613" y="3654425"/>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Translator</a:t>
            </a:r>
            <a:endParaRPr lang="zh-CN" altLang="en-US" b="0" dirty="0">
              <a:solidFill>
                <a:sysClr val="windowText" lastClr="000000"/>
              </a:solidFill>
              <a:latin typeface="Rockwell Condensed" pitchFamily="18" charset="0"/>
            </a:endParaRPr>
          </a:p>
        </p:txBody>
      </p:sp>
      <p:sp>
        <p:nvSpPr>
          <p:cNvPr id="105" name="椭圆 104">
            <a:extLst>
              <a:ext uri="{FF2B5EF4-FFF2-40B4-BE49-F238E27FC236}">
                <a16:creationId xmlns:a16="http://schemas.microsoft.com/office/drawing/2014/main" id="{0C359545-96F2-4B48-9FFD-E94A140D4743}"/>
              </a:ext>
            </a:extLst>
          </p:cNvPr>
          <p:cNvSpPr/>
          <p:nvPr/>
        </p:nvSpPr>
        <p:spPr>
          <a:xfrm>
            <a:off x="2433638" y="3654425"/>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Interpreter</a:t>
            </a:r>
            <a:endParaRPr lang="zh-CN" altLang="en-US" b="0" dirty="0">
              <a:solidFill>
                <a:sysClr val="windowText" lastClr="000000"/>
              </a:solidFill>
              <a:latin typeface="Rockwell Condensed" pitchFamily="18" charset="0"/>
            </a:endParaRPr>
          </a:p>
        </p:txBody>
      </p:sp>
      <p:sp>
        <p:nvSpPr>
          <p:cNvPr id="106" name="椭圆 105">
            <a:extLst>
              <a:ext uri="{FF2B5EF4-FFF2-40B4-BE49-F238E27FC236}">
                <a16:creationId xmlns:a16="http://schemas.microsoft.com/office/drawing/2014/main" id="{D2286943-DC9D-423F-99F5-A6FDF2F48F19}"/>
              </a:ext>
            </a:extLst>
          </p:cNvPr>
          <p:cNvSpPr/>
          <p:nvPr/>
        </p:nvSpPr>
        <p:spPr>
          <a:xfrm>
            <a:off x="4665663" y="3697288"/>
            <a:ext cx="2160587"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err="1">
                <a:solidFill>
                  <a:sysClr val="windowText" lastClr="000000"/>
                </a:solidFill>
                <a:latin typeface="Rockwell Condensed" pitchFamily="18" charset="0"/>
              </a:rPr>
              <a:t>Bytecode</a:t>
            </a:r>
            <a:endParaRPr lang="en-US" altLang="zh-CN" b="0" dirty="0">
              <a:solidFill>
                <a:sysClr val="windowText" lastClr="000000"/>
              </a:solidFill>
              <a:latin typeface="Rockwell Condensed" pitchFamily="18" charset="0"/>
            </a:endParaRPr>
          </a:p>
          <a:p>
            <a:pPr defTabSz="457200">
              <a:defRPr/>
            </a:pPr>
            <a:r>
              <a:rPr lang="en-US" altLang="zh-CN" b="0" dirty="0">
                <a:solidFill>
                  <a:sysClr val="windowText" lastClr="000000"/>
                </a:solidFill>
                <a:latin typeface="Rockwell Condensed" pitchFamily="18" charset="0"/>
              </a:rPr>
              <a:t>Generator</a:t>
            </a:r>
            <a:endParaRPr lang="zh-CN" altLang="en-US" b="0" dirty="0">
              <a:solidFill>
                <a:sysClr val="windowText" lastClr="000000"/>
              </a:solidFill>
              <a:latin typeface="Rockwell Condensed" pitchFamily="18" charset="0"/>
            </a:endParaRPr>
          </a:p>
        </p:txBody>
      </p:sp>
      <p:sp>
        <p:nvSpPr>
          <p:cNvPr id="107" name="椭圆 106">
            <a:extLst>
              <a:ext uri="{FF2B5EF4-FFF2-40B4-BE49-F238E27FC236}">
                <a16:creationId xmlns:a16="http://schemas.microsoft.com/office/drawing/2014/main" id="{C9DBDA3D-0816-4B7F-8C4B-48EB120C87E4}"/>
              </a:ext>
            </a:extLst>
          </p:cNvPr>
          <p:cNvSpPr/>
          <p:nvPr/>
        </p:nvSpPr>
        <p:spPr>
          <a:xfrm>
            <a:off x="6970713" y="3697288"/>
            <a:ext cx="2159000"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ysClr val="windowText" lastClr="000000"/>
                </a:solidFill>
                <a:latin typeface="Rockwell Condensed" pitchFamily="18" charset="0"/>
              </a:rPr>
              <a:t>JIT Compiler</a:t>
            </a:r>
            <a:endParaRPr lang="zh-CN" altLang="en-US" b="0" dirty="0">
              <a:solidFill>
                <a:sysClr val="windowText" lastClr="000000"/>
              </a:solidFill>
              <a:latin typeface="Rockwell Condensed" pitchFamily="18" charset="0"/>
            </a:endParaRPr>
          </a:p>
        </p:txBody>
      </p:sp>
      <p:sp>
        <p:nvSpPr>
          <p:cNvPr id="108" name="矩形 107">
            <a:extLst>
              <a:ext uri="{FF2B5EF4-FFF2-40B4-BE49-F238E27FC236}">
                <a16:creationId xmlns:a16="http://schemas.microsoft.com/office/drawing/2014/main" id="{6252EE9A-DA42-415D-ADB6-9AA1B8A606F6}"/>
              </a:ext>
            </a:extLst>
          </p:cNvPr>
          <p:cNvSpPr/>
          <p:nvPr/>
        </p:nvSpPr>
        <p:spPr>
          <a:xfrm>
            <a:off x="431800" y="25749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srgbClr val="FF0000"/>
                </a:solidFill>
                <a:latin typeface="Rockwell Condensed" pitchFamily="18" charset="0"/>
              </a:rPr>
              <a:t>Machine Code</a:t>
            </a:r>
            <a:endParaRPr lang="zh-CN" altLang="en-US" b="0" dirty="0">
              <a:solidFill>
                <a:srgbClr val="FF0000"/>
              </a:solidFill>
              <a:latin typeface="Rockwell Condensed" pitchFamily="18" charset="0"/>
            </a:endParaRPr>
          </a:p>
        </p:txBody>
      </p:sp>
      <p:sp>
        <p:nvSpPr>
          <p:cNvPr id="109" name="矩形 108">
            <a:extLst>
              <a:ext uri="{FF2B5EF4-FFF2-40B4-BE49-F238E27FC236}">
                <a16:creationId xmlns:a16="http://schemas.microsoft.com/office/drawing/2014/main" id="{D28A643B-4665-47F0-9272-285A9164F090}"/>
              </a:ext>
            </a:extLst>
          </p:cNvPr>
          <p:cNvSpPr/>
          <p:nvPr/>
        </p:nvSpPr>
        <p:spPr>
          <a:xfrm>
            <a:off x="2592388" y="25749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Parse Tree/IR</a:t>
            </a:r>
            <a:endParaRPr lang="zh-CN" altLang="en-US" b="0" dirty="0">
              <a:solidFill>
                <a:prstClr val="black"/>
              </a:solidFill>
              <a:latin typeface="Rockwell Condensed" pitchFamily="18" charset="0"/>
            </a:endParaRPr>
          </a:p>
        </p:txBody>
      </p:sp>
      <p:sp>
        <p:nvSpPr>
          <p:cNvPr id="110" name="矩形 109">
            <a:extLst>
              <a:ext uri="{FF2B5EF4-FFF2-40B4-BE49-F238E27FC236}">
                <a16:creationId xmlns:a16="http://schemas.microsoft.com/office/drawing/2014/main" id="{CA2276DE-104B-4361-A696-18C591F48C09}"/>
              </a:ext>
            </a:extLst>
          </p:cNvPr>
          <p:cNvSpPr/>
          <p:nvPr/>
        </p:nvSpPr>
        <p:spPr>
          <a:xfrm>
            <a:off x="4895850" y="25749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Assembly Code</a:t>
            </a:r>
            <a:endParaRPr lang="zh-CN" altLang="en-US" b="0" dirty="0">
              <a:solidFill>
                <a:prstClr val="black"/>
              </a:solidFill>
              <a:latin typeface="Rockwell Condensed" pitchFamily="18" charset="0"/>
            </a:endParaRPr>
          </a:p>
        </p:txBody>
      </p:sp>
      <p:sp>
        <p:nvSpPr>
          <p:cNvPr id="111" name="矩形 110">
            <a:extLst>
              <a:ext uri="{FF2B5EF4-FFF2-40B4-BE49-F238E27FC236}">
                <a16:creationId xmlns:a16="http://schemas.microsoft.com/office/drawing/2014/main" id="{EA93238F-1C96-4F3D-BF90-A47357CC6A8A}"/>
              </a:ext>
            </a:extLst>
          </p:cNvPr>
          <p:cNvSpPr/>
          <p:nvPr/>
        </p:nvSpPr>
        <p:spPr>
          <a:xfrm>
            <a:off x="7056438" y="2574925"/>
            <a:ext cx="1692275" cy="576263"/>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Machine Code</a:t>
            </a:r>
            <a:endParaRPr lang="zh-CN" altLang="en-US" b="0" dirty="0">
              <a:solidFill>
                <a:prstClr val="black"/>
              </a:solidFill>
              <a:latin typeface="Rockwell Condensed" pitchFamily="18" charset="0"/>
            </a:endParaRPr>
          </a:p>
        </p:txBody>
      </p:sp>
      <p:sp>
        <p:nvSpPr>
          <p:cNvPr id="112" name="矩形 111">
            <a:extLst>
              <a:ext uri="{FF2B5EF4-FFF2-40B4-BE49-F238E27FC236}">
                <a16:creationId xmlns:a16="http://schemas.microsoft.com/office/drawing/2014/main" id="{9273C336-3508-410E-83B4-25D661729E20}"/>
              </a:ext>
            </a:extLst>
          </p:cNvPr>
          <p:cNvSpPr/>
          <p:nvPr/>
        </p:nvSpPr>
        <p:spPr>
          <a:xfrm>
            <a:off x="465138" y="4878388"/>
            <a:ext cx="1692275" cy="576262"/>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a:solidFill>
                  <a:prstClr val="black"/>
                </a:solidFill>
                <a:latin typeface="Rockwell Condensed" pitchFamily="18" charset="0"/>
              </a:rPr>
              <a:t>Program</a:t>
            </a:r>
            <a:endParaRPr lang="zh-CN" altLang="en-US" b="0" dirty="0">
              <a:solidFill>
                <a:prstClr val="black"/>
              </a:solidFill>
              <a:latin typeface="Rockwell Condensed" pitchFamily="18" charset="0"/>
            </a:endParaRPr>
          </a:p>
        </p:txBody>
      </p:sp>
      <p:sp>
        <p:nvSpPr>
          <p:cNvPr id="113" name="矩形 112">
            <a:extLst>
              <a:ext uri="{FF2B5EF4-FFF2-40B4-BE49-F238E27FC236}">
                <a16:creationId xmlns:a16="http://schemas.microsoft.com/office/drawing/2014/main" id="{D84DACAE-DA20-43C1-899C-0DCC062CC22E}"/>
              </a:ext>
            </a:extLst>
          </p:cNvPr>
          <p:cNvSpPr/>
          <p:nvPr/>
        </p:nvSpPr>
        <p:spPr>
          <a:xfrm>
            <a:off x="5980113" y="4878388"/>
            <a:ext cx="1692275" cy="576262"/>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err="1">
                <a:solidFill>
                  <a:prstClr val="black"/>
                </a:solidFill>
                <a:latin typeface="Rockwell Condensed" pitchFamily="18" charset="0"/>
              </a:rPr>
              <a:t>Bytecode</a:t>
            </a:r>
            <a:endParaRPr lang="zh-CN" altLang="en-US" b="0" dirty="0">
              <a:solidFill>
                <a:prstClr val="black"/>
              </a:solidFill>
              <a:latin typeface="Rockwell Condensed" pitchFamily="18" charset="0"/>
            </a:endParaRPr>
          </a:p>
        </p:txBody>
      </p:sp>
      <p:cxnSp>
        <p:nvCxnSpPr>
          <p:cNvPr id="114" name="曲线连接符 134">
            <a:extLst>
              <a:ext uri="{FF2B5EF4-FFF2-40B4-BE49-F238E27FC236}">
                <a16:creationId xmlns:a16="http://schemas.microsoft.com/office/drawing/2014/main" id="{0F3194A2-4320-495B-ACD6-8B5A0B0C1F1D}"/>
              </a:ext>
            </a:extLst>
          </p:cNvPr>
          <p:cNvCxnSpPr>
            <a:stCxn id="100" idx="3"/>
          </p:cNvCxnSpPr>
          <p:nvPr/>
        </p:nvCxnSpPr>
        <p:spPr>
          <a:xfrm rot="16200000" flipH="1">
            <a:off x="315119" y="2074069"/>
            <a:ext cx="692150" cy="331788"/>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曲线连接符 135">
            <a:extLst>
              <a:ext uri="{FF2B5EF4-FFF2-40B4-BE49-F238E27FC236}">
                <a16:creationId xmlns:a16="http://schemas.microsoft.com/office/drawing/2014/main" id="{99286DC1-1364-4022-ADE5-33AC14D47F43}"/>
              </a:ext>
            </a:extLst>
          </p:cNvPr>
          <p:cNvCxnSpPr>
            <a:endCxn id="100" idx="5"/>
          </p:cNvCxnSpPr>
          <p:nvPr/>
        </p:nvCxnSpPr>
        <p:spPr>
          <a:xfrm rot="5400000" flipH="1" flipV="1">
            <a:off x="1491457" y="2053431"/>
            <a:ext cx="692150" cy="373063"/>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曲线连接符 38">
            <a:extLst>
              <a:ext uri="{FF2B5EF4-FFF2-40B4-BE49-F238E27FC236}">
                <a16:creationId xmlns:a16="http://schemas.microsoft.com/office/drawing/2014/main" id="{3CC3F9A9-1C4C-478F-BD75-8EE5622D898E}"/>
              </a:ext>
            </a:extLst>
          </p:cNvPr>
          <p:cNvCxnSpPr>
            <a:endCxn id="101" idx="3"/>
          </p:cNvCxnSpPr>
          <p:nvPr/>
        </p:nvCxnSpPr>
        <p:spPr>
          <a:xfrm flipV="1">
            <a:off x="1651000" y="1893888"/>
            <a:ext cx="1077913" cy="681037"/>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曲线连接符 41">
            <a:extLst>
              <a:ext uri="{FF2B5EF4-FFF2-40B4-BE49-F238E27FC236}">
                <a16:creationId xmlns:a16="http://schemas.microsoft.com/office/drawing/2014/main" id="{A2CD19BF-D09F-411A-B8C4-1DDB3F377293}"/>
              </a:ext>
            </a:extLst>
          </p:cNvPr>
          <p:cNvCxnSpPr>
            <a:stCxn id="101" idx="4"/>
            <a:endCxn id="109" idx="0"/>
          </p:cNvCxnSpPr>
          <p:nvPr/>
        </p:nvCxnSpPr>
        <p:spPr>
          <a:xfrm flipH="1">
            <a:off x="3438525" y="1998663"/>
            <a:ext cx="53975" cy="576262"/>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曲线连接符 41">
            <a:extLst>
              <a:ext uri="{FF2B5EF4-FFF2-40B4-BE49-F238E27FC236}">
                <a16:creationId xmlns:a16="http://schemas.microsoft.com/office/drawing/2014/main" id="{87DD9813-F994-44CE-B638-A76B9C4C7BD7}"/>
              </a:ext>
            </a:extLst>
          </p:cNvPr>
          <p:cNvCxnSpPr>
            <a:endCxn id="102" idx="3"/>
          </p:cNvCxnSpPr>
          <p:nvPr/>
        </p:nvCxnSpPr>
        <p:spPr>
          <a:xfrm flipV="1">
            <a:off x="3851275" y="1936750"/>
            <a:ext cx="1109663" cy="638175"/>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曲线连接符 41">
            <a:extLst>
              <a:ext uri="{FF2B5EF4-FFF2-40B4-BE49-F238E27FC236}">
                <a16:creationId xmlns:a16="http://schemas.microsoft.com/office/drawing/2014/main" id="{5D26563A-CDBC-49BA-AFA3-93FD4FCE3637}"/>
              </a:ext>
            </a:extLst>
          </p:cNvPr>
          <p:cNvCxnSpPr>
            <a:stCxn id="102" idx="4"/>
            <a:endCxn id="110" idx="0"/>
          </p:cNvCxnSpPr>
          <p:nvPr/>
        </p:nvCxnSpPr>
        <p:spPr>
          <a:xfrm>
            <a:off x="5724525" y="2041525"/>
            <a:ext cx="17463" cy="53340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曲线连接符 41">
            <a:extLst>
              <a:ext uri="{FF2B5EF4-FFF2-40B4-BE49-F238E27FC236}">
                <a16:creationId xmlns:a16="http://schemas.microsoft.com/office/drawing/2014/main" id="{A6BE15D9-FF3D-4941-AA74-F63EE1B08E33}"/>
              </a:ext>
            </a:extLst>
          </p:cNvPr>
          <p:cNvCxnSpPr>
            <a:endCxn id="103" idx="3"/>
          </p:cNvCxnSpPr>
          <p:nvPr/>
        </p:nvCxnSpPr>
        <p:spPr>
          <a:xfrm flipV="1">
            <a:off x="6300788" y="1936750"/>
            <a:ext cx="963612" cy="638175"/>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曲线连接符 41">
            <a:extLst>
              <a:ext uri="{FF2B5EF4-FFF2-40B4-BE49-F238E27FC236}">
                <a16:creationId xmlns:a16="http://schemas.microsoft.com/office/drawing/2014/main" id="{95F2A48B-0E3A-46F5-9FAD-7EA8261998D0}"/>
              </a:ext>
            </a:extLst>
          </p:cNvPr>
          <p:cNvCxnSpPr/>
          <p:nvPr/>
        </p:nvCxnSpPr>
        <p:spPr>
          <a:xfrm flipH="1">
            <a:off x="1651000" y="3160713"/>
            <a:ext cx="1265238" cy="4937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曲线连接符 41">
            <a:extLst>
              <a:ext uri="{FF2B5EF4-FFF2-40B4-BE49-F238E27FC236}">
                <a16:creationId xmlns:a16="http://schemas.microsoft.com/office/drawing/2014/main" id="{85C03965-8AE0-45D0-8ADD-49DE715FE0C3}"/>
              </a:ext>
            </a:extLst>
          </p:cNvPr>
          <p:cNvCxnSpPr>
            <a:stCxn id="109" idx="2"/>
            <a:endCxn id="105" idx="0"/>
          </p:cNvCxnSpPr>
          <p:nvPr/>
        </p:nvCxnSpPr>
        <p:spPr>
          <a:xfrm>
            <a:off x="3438525" y="3151188"/>
            <a:ext cx="74613" cy="503237"/>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曲线连接符 41">
            <a:extLst>
              <a:ext uri="{FF2B5EF4-FFF2-40B4-BE49-F238E27FC236}">
                <a16:creationId xmlns:a16="http://schemas.microsoft.com/office/drawing/2014/main" id="{B064DD8B-B590-4734-9401-D22BB11DBDF6}"/>
              </a:ext>
            </a:extLst>
          </p:cNvPr>
          <p:cNvCxnSpPr/>
          <p:nvPr/>
        </p:nvCxnSpPr>
        <p:spPr>
          <a:xfrm>
            <a:off x="3851275" y="3151188"/>
            <a:ext cx="1441450" cy="546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曲线连接符 41">
            <a:extLst>
              <a:ext uri="{FF2B5EF4-FFF2-40B4-BE49-F238E27FC236}">
                <a16:creationId xmlns:a16="http://schemas.microsoft.com/office/drawing/2014/main" id="{4CEBAB87-C709-472E-8E7C-08BF139EF32E}"/>
              </a:ext>
            </a:extLst>
          </p:cNvPr>
          <p:cNvCxnSpPr/>
          <p:nvPr/>
        </p:nvCxnSpPr>
        <p:spPr>
          <a:xfrm>
            <a:off x="5980113" y="4418013"/>
            <a:ext cx="608012" cy="46037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曲线连接符 41">
            <a:extLst>
              <a:ext uri="{FF2B5EF4-FFF2-40B4-BE49-F238E27FC236}">
                <a16:creationId xmlns:a16="http://schemas.microsoft.com/office/drawing/2014/main" id="{250F2353-95C7-43C2-9F98-B0272E78DA6F}"/>
              </a:ext>
            </a:extLst>
          </p:cNvPr>
          <p:cNvCxnSpPr/>
          <p:nvPr/>
        </p:nvCxnSpPr>
        <p:spPr>
          <a:xfrm flipV="1">
            <a:off x="7056438" y="4375150"/>
            <a:ext cx="395287" cy="50323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曲线连接符 41">
            <a:extLst>
              <a:ext uri="{FF2B5EF4-FFF2-40B4-BE49-F238E27FC236}">
                <a16:creationId xmlns:a16="http://schemas.microsoft.com/office/drawing/2014/main" id="{8AAFBCB9-3042-4597-B479-6C2D4E1388BD}"/>
              </a:ext>
            </a:extLst>
          </p:cNvPr>
          <p:cNvCxnSpPr/>
          <p:nvPr/>
        </p:nvCxnSpPr>
        <p:spPr>
          <a:xfrm flipH="1" flipV="1">
            <a:off x="6284913" y="3151188"/>
            <a:ext cx="1387475" cy="546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曲线连接符 41">
            <a:extLst>
              <a:ext uri="{FF2B5EF4-FFF2-40B4-BE49-F238E27FC236}">
                <a16:creationId xmlns:a16="http://schemas.microsoft.com/office/drawing/2014/main" id="{0A7E0CED-AB2D-49DE-8985-5702B69B950B}"/>
              </a:ext>
            </a:extLst>
          </p:cNvPr>
          <p:cNvCxnSpPr>
            <a:endCxn id="111" idx="0"/>
          </p:cNvCxnSpPr>
          <p:nvPr/>
        </p:nvCxnSpPr>
        <p:spPr>
          <a:xfrm>
            <a:off x="7902575" y="2041525"/>
            <a:ext cx="0" cy="53340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曲线连接符 41">
            <a:extLst>
              <a:ext uri="{FF2B5EF4-FFF2-40B4-BE49-F238E27FC236}">
                <a16:creationId xmlns:a16="http://schemas.microsoft.com/office/drawing/2014/main" id="{69559BA2-21B5-4E71-B819-12FB252F5A84}"/>
              </a:ext>
            </a:extLst>
          </p:cNvPr>
          <p:cNvCxnSpPr>
            <a:stCxn id="104" idx="4"/>
          </p:cNvCxnSpPr>
          <p:nvPr/>
        </p:nvCxnSpPr>
        <p:spPr>
          <a:xfrm>
            <a:off x="1281113" y="4375150"/>
            <a:ext cx="369887" cy="50323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曲线连接符 41">
            <a:extLst>
              <a:ext uri="{FF2B5EF4-FFF2-40B4-BE49-F238E27FC236}">
                <a16:creationId xmlns:a16="http://schemas.microsoft.com/office/drawing/2014/main" id="{0C6730CA-6269-4059-BAFF-6072A726631E}"/>
              </a:ext>
            </a:extLst>
          </p:cNvPr>
          <p:cNvCxnSpPr>
            <a:stCxn id="112" idx="3"/>
          </p:cNvCxnSpPr>
          <p:nvPr/>
        </p:nvCxnSpPr>
        <p:spPr>
          <a:xfrm>
            <a:off x="2157413" y="5167313"/>
            <a:ext cx="847725"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0" name="椭圆 129">
            <a:extLst>
              <a:ext uri="{FF2B5EF4-FFF2-40B4-BE49-F238E27FC236}">
                <a16:creationId xmlns:a16="http://schemas.microsoft.com/office/drawing/2014/main" id="{F2CE4B9B-48B2-47A5-ACF5-E8139B0C4A6A}"/>
              </a:ext>
            </a:extLst>
          </p:cNvPr>
          <p:cNvSpPr/>
          <p:nvPr/>
        </p:nvSpPr>
        <p:spPr>
          <a:xfrm>
            <a:off x="6858000" y="5815013"/>
            <a:ext cx="2160588" cy="7207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r>
              <a:rPr lang="en-US" altLang="zh-CN" b="0" dirty="0" err="1">
                <a:solidFill>
                  <a:sysClr val="windowText" lastClr="000000"/>
                </a:solidFill>
                <a:latin typeface="Rockwell Condensed" pitchFamily="18" charset="0"/>
              </a:rPr>
              <a:t>Bytecode</a:t>
            </a:r>
            <a:endParaRPr lang="en-US" altLang="zh-CN" b="0" dirty="0">
              <a:solidFill>
                <a:sysClr val="windowText" lastClr="000000"/>
              </a:solidFill>
              <a:latin typeface="Rockwell Condensed" pitchFamily="18" charset="0"/>
            </a:endParaRPr>
          </a:p>
          <a:p>
            <a:pPr defTabSz="457200">
              <a:defRPr/>
            </a:pPr>
            <a:r>
              <a:rPr lang="en-US" altLang="zh-CN" b="0" dirty="0">
                <a:solidFill>
                  <a:sysClr val="windowText" lastClr="000000"/>
                </a:solidFill>
                <a:latin typeface="Rockwell Condensed" pitchFamily="18" charset="0"/>
              </a:rPr>
              <a:t>Interpreter</a:t>
            </a:r>
            <a:endParaRPr lang="zh-CN" altLang="en-US" b="0" dirty="0">
              <a:solidFill>
                <a:sysClr val="windowText" lastClr="000000"/>
              </a:solidFill>
              <a:latin typeface="Rockwell Condensed" pitchFamily="18" charset="0"/>
            </a:endParaRPr>
          </a:p>
        </p:txBody>
      </p:sp>
      <p:cxnSp>
        <p:nvCxnSpPr>
          <p:cNvPr id="131" name="曲线连接符 41">
            <a:extLst>
              <a:ext uri="{FF2B5EF4-FFF2-40B4-BE49-F238E27FC236}">
                <a16:creationId xmlns:a16="http://schemas.microsoft.com/office/drawing/2014/main" id="{371E52D8-5693-43CF-8C4D-8FA127EABADA}"/>
              </a:ext>
            </a:extLst>
          </p:cNvPr>
          <p:cNvCxnSpPr/>
          <p:nvPr/>
        </p:nvCxnSpPr>
        <p:spPr>
          <a:xfrm>
            <a:off x="6804025" y="5454650"/>
            <a:ext cx="608013" cy="461963"/>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9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99"/>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0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0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0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1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1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1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1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1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2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2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2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2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2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2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2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2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2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2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3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66"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98"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5811BF5D-5C80-4223-9393-5DC521803103}"/>
              </a:ext>
            </a:extLst>
          </p:cNvPr>
          <p:cNvSpPr>
            <a:spLocks noGrp="1" noChangeArrowheads="1"/>
          </p:cNvSpPr>
          <p:nvPr>
            <p:ph type="title"/>
          </p:nvPr>
        </p:nvSpPr>
        <p:spPr/>
        <p:txBody>
          <a:bodyPr/>
          <a:lstStyle/>
          <a:p>
            <a:pPr eaLnBrk="1" hangingPunct="1">
              <a:defRPr/>
            </a:pPr>
            <a:r>
              <a:rPr lang="zh-CN" altLang="en-US" dirty="0"/>
              <a:t>实践环节的意义</a:t>
            </a:r>
          </a:p>
        </p:txBody>
      </p:sp>
      <p:sp>
        <p:nvSpPr>
          <p:cNvPr id="4" name="内容占位符 2">
            <a:extLst>
              <a:ext uri="{FF2B5EF4-FFF2-40B4-BE49-F238E27FC236}">
                <a16:creationId xmlns:a16="http://schemas.microsoft.com/office/drawing/2014/main" id="{89BF067C-9B9B-428A-B6EF-9C72EACAE189}"/>
              </a:ext>
            </a:extLst>
          </p:cNvPr>
          <p:cNvSpPr txBox="1">
            <a:spLocks/>
          </p:cNvSpPr>
          <p:nvPr/>
        </p:nvSpPr>
        <p:spPr bwMode="auto">
          <a:xfrm>
            <a:off x="566738" y="1196975"/>
            <a:ext cx="80010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gn="l" rtl="0" eaLnBrk="0" fontAlgn="base" hangingPunct="0">
              <a:spcBef>
                <a:spcPct val="20000"/>
              </a:spcBef>
              <a:spcAft>
                <a:spcPct val="0"/>
              </a:spcAft>
              <a:buClr>
                <a:srgbClr val="000099"/>
              </a:buClr>
              <a:buSzPct val="80000"/>
              <a:buFont typeface="Wingdings" pitchFamily="2" charset="2"/>
              <a:buChar char="o"/>
              <a:defRPr sz="3000" b="1">
                <a:solidFill>
                  <a:schemeClr val="tx1"/>
                </a:solidFill>
                <a:latin typeface="+mn-lt"/>
                <a:ea typeface="楷体" pitchFamily="49" charset="-122"/>
                <a:cs typeface="+mn-cs"/>
              </a:defRPr>
            </a:lvl1pPr>
            <a:lvl2pPr marL="908050" indent="-436563" algn="l" rtl="0" eaLnBrk="0" fontAlgn="base" hangingPunct="0">
              <a:spcBef>
                <a:spcPct val="20000"/>
              </a:spcBef>
              <a:spcAft>
                <a:spcPct val="0"/>
              </a:spcAft>
              <a:buClr>
                <a:srgbClr val="000099"/>
              </a:buClr>
              <a:buSzPct val="70000"/>
              <a:buFont typeface="Wingdings" pitchFamily="2" charset="2"/>
              <a:buChar char="n"/>
              <a:defRPr sz="2600" b="1">
                <a:solidFill>
                  <a:schemeClr val="tx1"/>
                </a:solidFill>
                <a:latin typeface="+mn-lt"/>
                <a:ea typeface="楷体" pitchFamily="49" charset="-122"/>
              </a:defRPr>
            </a:lvl2pPr>
            <a:lvl3pPr marL="1304925" indent="-395288" algn="l" rtl="0" eaLnBrk="0" fontAlgn="base" hangingPunct="0">
              <a:spcBef>
                <a:spcPct val="20000"/>
              </a:spcBef>
              <a:spcAft>
                <a:spcPct val="0"/>
              </a:spcAft>
              <a:buClr>
                <a:srgbClr val="000099"/>
              </a:buClr>
              <a:buSzPct val="70000"/>
              <a:buFont typeface="Wingdings" pitchFamily="2" charset="2"/>
              <a:buChar char="o"/>
              <a:defRPr sz="2300" b="1">
                <a:solidFill>
                  <a:schemeClr val="tx1"/>
                </a:solidFill>
                <a:latin typeface="+mn-lt"/>
                <a:ea typeface="楷体" pitchFamily="49" charset="-122"/>
              </a:defRPr>
            </a:lvl3pPr>
            <a:lvl4pPr marL="1693863" indent="-387350" algn="l" rtl="0" eaLnBrk="0" fontAlgn="base" hangingPunct="0">
              <a:spcBef>
                <a:spcPct val="20000"/>
              </a:spcBef>
              <a:spcAft>
                <a:spcPct val="0"/>
              </a:spcAft>
              <a:buClr>
                <a:srgbClr val="000099"/>
              </a:buClr>
              <a:buSzPct val="75000"/>
              <a:buFont typeface="Wingdings" pitchFamily="2" charset="2"/>
              <a:buChar char="n"/>
              <a:defRPr sz="2000" b="1">
                <a:solidFill>
                  <a:schemeClr val="tx1"/>
                </a:solidFill>
                <a:latin typeface="+mn-lt"/>
                <a:ea typeface="楷体" pitchFamily="49" charset="-122"/>
              </a:defRPr>
            </a:lvl4pPr>
            <a:lvl5pPr marL="2093913" indent="-398463" algn="l" rtl="0" eaLnBrk="0" fontAlgn="base" hangingPunct="0">
              <a:spcBef>
                <a:spcPct val="25000"/>
              </a:spcBef>
              <a:spcAft>
                <a:spcPct val="0"/>
              </a:spcAft>
              <a:buClr>
                <a:srgbClr val="000099"/>
              </a:buClr>
              <a:buFont typeface="Wingdings" pitchFamily="2" charset="2"/>
              <a:buChar char="§"/>
              <a:defRPr sz="2000" b="1">
                <a:solidFill>
                  <a:schemeClr val="tx1"/>
                </a:solidFill>
                <a:latin typeface="+mn-lt"/>
                <a:ea typeface="楷体" pitchFamily="49" charset="-122"/>
              </a:defRPr>
            </a:lvl5pPr>
            <a:lvl6pPr marL="25511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99"/>
              </a:buClr>
              <a:buFont typeface="Wingdings" pitchFamily="2" charset="2"/>
              <a:buChar char="§"/>
              <a:defRPr sz="2000" b="1">
                <a:solidFill>
                  <a:schemeClr val="tx1"/>
                </a:solidFill>
                <a:latin typeface="+mn-lt"/>
                <a:ea typeface="+mn-ea"/>
              </a:defRPr>
            </a:lvl9pPr>
          </a:lstStyle>
          <a:p>
            <a:pPr>
              <a:defRPr/>
            </a:pPr>
            <a:r>
              <a:rPr lang="zh-CN" altLang="en-US" b="0" kern="0" dirty="0">
                <a:solidFill>
                  <a:srgbClr val="000000"/>
                </a:solidFill>
              </a:rPr>
              <a:t>“欲诚其意者，先致其知；</a:t>
            </a:r>
            <a:r>
              <a:rPr lang="zh-CN" altLang="en-US" kern="0" dirty="0">
                <a:solidFill>
                  <a:srgbClr val="C00000"/>
                </a:solidFill>
              </a:rPr>
              <a:t>致知在格物</a:t>
            </a:r>
            <a:r>
              <a:rPr lang="zh-CN" altLang="en-US" b="0" kern="0" dirty="0">
                <a:solidFill>
                  <a:srgbClr val="000000"/>
                </a:solidFill>
              </a:rPr>
              <a:t>。物格而后知至，知至而后意诚”</a:t>
            </a:r>
            <a:r>
              <a:rPr lang="en-US" altLang="zh-CN" b="0" kern="0" dirty="0">
                <a:solidFill>
                  <a:srgbClr val="000000"/>
                </a:solidFill>
              </a:rPr>
              <a:t>——《</a:t>
            </a:r>
            <a:r>
              <a:rPr lang="zh-CN" altLang="en-US" b="0" kern="0" dirty="0">
                <a:solidFill>
                  <a:srgbClr val="000000"/>
                </a:solidFill>
              </a:rPr>
              <a:t>大学</a:t>
            </a:r>
            <a:r>
              <a:rPr lang="en-US" altLang="zh-CN" b="0" kern="0" dirty="0">
                <a:solidFill>
                  <a:srgbClr val="000000"/>
                </a:solidFill>
              </a:rPr>
              <a:t>》</a:t>
            </a:r>
          </a:p>
          <a:p>
            <a:pPr>
              <a:defRPr/>
            </a:pPr>
            <a:endParaRPr lang="en-US" altLang="zh-CN" b="0" kern="0" dirty="0">
              <a:solidFill>
                <a:srgbClr val="000000"/>
              </a:solidFill>
            </a:endParaRPr>
          </a:p>
          <a:p>
            <a:pPr>
              <a:defRPr/>
            </a:pPr>
            <a:r>
              <a:rPr lang="zh-CN" altLang="en-US" b="0" kern="0" dirty="0">
                <a:solidFill>
                  <a:srgbClr val="000000"/>
                </a:solidFill>
              </a:rPr>
              <a:t>“不闻不若闻之，闻之不若见之，见之不若知之，</a:t>
            </a:r>
            <a:r>
              <a:rPr lang="zh-CN" altLang="en-US" kern="0" dirty="0">
                <a:solidFill>
                  <a:srgbClr val="C00000"/>
                </a:solidFill>
              </a:rPr>
              <a:t>知之不若行之。学至於行之而止矣。行之，明也</a:t>
            </a:r>
            <a:r>
              <a:rPr lang="zh-CN" altLang="en-US" b="0" kern="0" dirty="0">
                <a:solidFill>
                  <a:srgbClr val="000000"/>
                </a:solidFill>
              </a:rPr>
              <a:t>。”</a:t>
            </a:r>
            <a:r>
              <a:rPr lang="en-US" altLang="zh-CN" b="0" kern="0" dirty="0">
                <a:solidFill>
                  <a:srgbClr val="000000"/>
                </a:solidFill>
              </a:rPr>
              <a:t>——《</a:t>
            </a:r>
            <a:r>
              <a:rPr lang="zh-CN" altLang="en-US" b="0" kern="0" dirty="0">
                <a:solidFill>
                  <a:srgbClr val="000000"/>
                </a:solidFill>
              </a:rPr>
              <a:t>荀子</a:t>
            </a:r>
            <a:r>
              <a:rPr lang="en-US" altLang="zh-CN" b="0" kern="0" dirty="0">
                <a:solidFill>
                  <a:srgbClr val="000000"/>
                </a:solidFill>
              </a:rPr>
              <a:t>·</a:t>
            </a:r>
            <a:r>
              <a:rPr lang="zh-CN" altLang="en-US" b="0" kern="0" dirty="0">
                <a:solidFill>
                  <a:srgbClr val="000000"/>
                </a:solidFill>
              </a:rPr>
              <a:t>儒效</a:t>
            </a:r>
            <a:r>
              <a:rPr lang="en-US" altLang="zh-CN" b="0" kern="0" dirty="0">
                <a:solidFill>
                  <a:srgbClr val="000000"/>
                </a:solidFill>
              </a:rPr>
              <a:t>》</a:t>
            </a:r>
          </a:p>
          <a:p>
            <a:pPr>
              <a:defRPr/>
            </a:pPr>
            <a:endParaRPr lang="en-US" altLang="zh-CN" b="0" kern="0" dirty="0">
              <a:solidFill>
                <a:srgbClr val="000000"/>
              </a:solidFill>
            </a:endParaRPr>
          </a:p>
          <a:p>
            <a:pPr>
              <a:defRPr/>
            </a:pPr>
            <a:r>
              <a:rPr lang="zh-CN" altLang="en-US" b="0" kern="0" dirty="0">
                <a:solidFill>
                  <a:srgbClr val="000000"/>
                </a:solidFill>
              </a:rPr>
              <a:t>古人学问无遗力，少壮工夫老始成。</a:t>
            </a:r>
            <a:r>
              <a:rPr lang="zh-CN" altLang="en-US" kern="0" dirty="0">
                <a:solidFill>
                  <a:srgbClr val="C00000"/>
                </a:solidFill>
              </a:rPr>
              <a:t>纸上得来终觉浅，绝知此事要躬行。</a:t>
            </a:r>
            <a:r>
              <a:rPr lang="en-US" altLang="zh-CN" b="0" kern="0" dirty="0">
                <a:solidFill>
                  <a:srgbClr val="000000"/>
                </a:solidFill>
              </a:rPr>
              <a:t>——</a:t>
            </a:r>
            <a:r>
              <a:rPr lang="zh-CN" altLang="en-US" b="0" kern="0" dirty="0">
                <a:solidFill>
                  <a:srgbClr val="000000"/>
                </a:solidFill>
              </a:rPr>
              <a:t>陆游</a:t>
            </a:r>
            <a:r>
              <a:rPr lang="en-US" altLang="zh-CN" b="0" kern="0" dirty="0">
                <a:solidFill>
                  <a:srgbClr val="000000"/>
                </a:solidFill>
              </a:rPr>
              <a:t>《</a:t>
            </a:r>
            <a:r>
              <a:rPr lang="zh-CN" altLang="en-US" b="0" kern="0" dirty="0">
                <a:solidFill>
                  <a:srgbClr val="000000"/>
                </a:solidFill>
              </a:rPr>
              <a:t>冬夜读书示子聿</a:t>
            </a:r>
            <a:r>
              <a:rPr lang="en-US" altLang="zh-CN" b="0" kern="0" dirty="0">
                <a:solidFill>
                  <a:srgbClr val="000000"/>
                </a:solidFill>
              </a:rPr>
              <a:t>》</a:t>
            </a:r>
            <a:endParaRPr lang="zh-CN" altLang="en-US" kern="0" dirty="0">
              <a:solidFill>
                <a:srgbClr val="C00000"/>
              </a:solidFil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0775E7-E009-4C59-B513-83F0F4ED602F}"/>
              </a:ext>
            </a:extLst>
          </p:cNvPr>
          <p:cNvSpPr>
            <a:spLocks noGrp="1"/>
          </p:cNvSpPr>
          <p:nvPr>
            <p:ph type="title"/>
          </p:nvPr>
        </p:nvSpPr>
        <p:spPr/>
        <p:txBody>
          <a:bodyPr/>
          <a:lstStyle/>
          <a:p>
            <a:pPr>
              <a:defRPr/>
            </a:pPr>
            <a:r>
              <a:rPr lang="en-US" altLang="zh-CN" dirty="0"/>
              <a:t>Learning by doing</a:t>
            </a:r>
            <a:endParaRPr lang="zh-CN" altLang="en-US" dirty="0"/>
          </a:p>
        </p:txBody>
      </p:sp>
      <p:sp>
        <p:nvSpPr>
          <p:cNvPr id="19459" name="内容占位符 2">
            <a:extLst>
              <a:ext uri="{FF2B5EF4-FFF2-40B4-BE49-F238E27FC236}">
                <a16:creationId xmlns:a16="http://schemas.microsoft.com/office/drawing/2014/main" id="{71273788-BAEB-4C1D-A979-C9F3D849A0BA}"/>
              </a:ext>
            </a:extLst>
          </p:cNvPr>
          <p:cNvSpPr>
            <a:spLocks noGrp="1" noChangeArrowheads="1"/>
          </p:cNvSpPr>
          <p:nvPr>
            <p:ph idx="1"/>
          </p:nvPr>
        </p:nvSpPr>
        <p:spPr/>
        <p:txBody>
          <a:bodyPr/>
          <a:lstStyle/>
          <a:p>
            <a:endParaRPr lang="zh-CN" altLang="en-US"/>
          </a:p>
        </p:txBody>
      </p:sp>
      <p:pic>
        <p:nvPicPr>
          <p:cNvPr id="19460" name="Picture 5">
            <a:extLst>
              <a:ext uri="{FF2B5EF4-FFF2-40B4-BE49-F238E27FC236}">
                <a16:creationId xmlns:a16="http://schemas.microsoft.com/office/drawing/2014/main" id="{5E2DC397-3A3F-4213-BBB7-B509D108B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084263"/>
            <a:ext cx="489585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a:extLst>
              <a:ext uri="{FF2B5EF4-FFF2-40B4-BE49-F238E27FC236}">
                <a16:creationId xmlns:a16="http://schemas.microsoft.com/office/drawing/2014/main" id="{AB1CD388-52B3-4F33-BFD8-31617DBEC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65425"/>
            <a:ext cx="3752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a:extLst>
              <a:ext uri="{FF2B5EF4-FFF2-40B4-BE49-F238E27FC236}">
                <a16:creationId xmlns:a16="http://schemas.microsoft.com/office/drawing/2014/main" id="{94962F60-E102-4D32-B043-09D3593D7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390900"/>
            <a:ext cx="8424863"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Line 9">
            <a:extLst>
              <a:ext uri="{FF2B5EF4-FFF2-40B4-BE49-F238E27FC236}">
                <a16:creationId xmlns:a16="http://schemas.microsoft.com/office/drawing/2014/main" id="{9D8BD12A-9CFA-4E22-85A6-2FC22D96FE06}"/>
              </a:ext>
            </a:extLst>
          </p:cNvPr>
          <p:cNvSpPr>
            <a:spLocks noChangeShapeType="1"/>
          </p:cNvSpPr>
          <p:nvPr/>
        </p:nvSpPr>
        <p:spPr bwMode="auto">
          <a:xfrm>
            <a:off x="2555875" y="4533900"/>
            <a:ext cx="5976938" cy="0"/>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4" name="Line 10">
            <a:extLst>
              <a:ext uri="{FF2B5EF4-FFF2-40B4-BE49-F238E27FC236}">
                <a16:creationId xmlns:a16="http://schemas.microsoft.com/office/drawing/2014/main" id="{EFD876ED-1BF5-425D-9DCD-EA43882CC80E}"/>
              </a:ext>
            </a:extLst>
          </p:cNvPr>
          <p:cNvSpPr>
            <a:spLocks noChangeShapeType="1"/>
          </p:cNvSpPr>
          <p:nvPr/>
        </p:nvSpPr>
        <p:spPr bwMode="auto">
          <a:xfrm>
            <a:off x="527050" y="4822825"/>
            <a:ext cx="8018463" cy="0"/>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5" name="Line 11">
            <a:extLst>
              <a:ext uri="{FF2B5EF4-FFF2-40B4-BE49-F238E27FC236}">
                <a16:creationId xmlns:a16="http://schemas.microsoft.com/office/drawing/2014/main" id="{529C597E-AFCC-4DBA-8FFF-BFDB09258AF0}"/>
              </a:ext>
            </a:extLst>
          </p:cNvPr>
          <p:cNvSpPr>
            <a:spLocks noChangeShapeType="1"/>
          </p:cNvSpPr>
          <p:nvPr/>
        </p:nvSpPr>
        <p:spPr bwMode="auto">
          <a:xfrm>
            <a:off x="514350" y="5110163"/>
            <a:ext cx="6769100" cy="0"/>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6" name="Line 12">
            <a:extLst>
              <a:ext uri="{FF2B5EF4-FFF2-40B4-BE49-F238E27FC236}">
                <a16:creationId xmlns:a16="http://schemas.microsoft.com/office/drawing/2014/main" id="{176EACFE-4B4F-431F-A325-9FA3A98DCBFB}"/>
              </a:ext>
            </a:extLst>
          </p:cNvPr>
          <p:cNvSpPr>
            <a:spLocks noChangeShapeType="1"/>
          </p:cNvSpPr>
          <p:nvPr/>
        </p:nvSpPr>
        <p:spPr bwMode="auto">
          <a:xfrm>
            <a:off x="7358063" y="5097463"/>
            <a:ext cx="1296987" cy="0"/>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7" name="Line 13">
            <a:extLst>
              <a:ext uri="{FF2B5EF4-FFF2-40B4-BE49-F238E27FC236}">
                <a16:creationId xmlns:a16="http://schemas.microsoft.com/office/drawing/2014/main" id="{163FE1CB-89C8-4585-BC2B-72354798CDFF}"/>
              </a:ext>
            </a:extLst>
          </p:cNvPr>
          <p:cNvSpPr>
            <a:spLocks noChangeShapeType="1"/>
          </p:cNvSpPr>
          <p:nvPr/>
        </p:nvSpPr>
        <p:spPr bwMode="auto">
          <a:xfrm>
            <a:off x="506413" y="5399088"/>
            <a:ext cx="6513512" cy="0"/>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8" name="Line 14">
            <a:extLst>
              <a:ext uri="{FF2B5EF4-FFF2-40B4-BE49-F238E27FC236}">
                <a16:creationId xmlns:a16="http://schemas.microsoft.com/office/drawing/2014/main" id="{8BB1AA1C-1A70-4672-8B70-F727196FF919}"/>
              </a:ext>
            </a:extLst>
          </p:cNvPr>
          <p:cNvSpPr>
            <a:spLocks noChangeShapeType="1"/>
          </p:cNvSpPr>
          <p:nvPr/>
        </p:nvSpPr>
        <p:spPr bwMode="auto">
          <a:xfrm>
            <a:off x="531813" y="5686425"/>
            <a:ext cx="8018462" cy="0"/>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9" name="Line 15">
            <a:extLst>
              <a:ext uri="{FF2B5EF4-FFF2-40B4-BE49-F238E27FC236}">
                <a16:creationId xmlns:a16="http://schemas.microsoft.com/office/drawing/2014/main" id="{6942BD8F-08B1-4BDD-8C12-2DC9197F2779}"/>
              </a:ext>
            </a:extLst>
          </p:cNvPr>
          <p:cNvSpPr>
            <a:spLocks noChangeShapeType="1"/>
          </p:cNvSpPr>
          <p:nvPr/>
        </p:nvSpPr>
        <p:spPr bwMode="auto">
          <a:xfrm>
            <a:off x="565150" y="5973763"/>
            <a:ext cx="8018463" cy="0"/>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0" name="Line 16">
            <a:extLst>
              <a:ext uri="{FF2B5EF4-FFF2-40B4-BE49-F238E27FC236}">
                <a16:creationId xmlns:a16="http://schemas.microsoft.com/office/drawing/2014/main" id="{0C7C4800-4082-4817-8DDD-3A5AD3D9415E}"/>
              </a:ext>
            </a:extLst>
          </p:cNvPr>
          <p:cNvSpPr>
            <a:spLocks noChangeShapeType="1"/>
          </p:cNvSpPr>
          <p:nvPr/>
        </p:nvSpPr>
        <p:spPr bwMode="auto">
          <a:xfrm>
            <a:off x="509588" y="6230938"/>
            <a:ext cx="792162" cy="0"/>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1" name="Line 17">
            <a:extLst>
              <a:ext uri="{FF2B5EF4-FFF2-40B4-BE49-F238E27FC236}">
                <a16:creationId xmlns:a16="http://schemas.microsoft.com/office/drawing/2014/main" id="{0B4D50BD-A2A0-41B0-ACA0-654D934FE2F5}"/>
              </a:ext>
            </a:extLst>
          </p:cNvPr>
          <p:cNvSpPr>
            <a:spLocks noChangeShapeType="1"/>
          </p:cNvSpPr>
          <p:nvPr/>
        </p:nvSpPr>
        <p:spPr bwMode="auto">
          <a:xfrm>
            <a:off x="7380288" y="5399088"/>
            <a:ext cx="1296987" cy="0"/>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51722CD3-E94E-45D2-BD6D-1F84D7E84F87}"/>
              </a:ext>
            </a:extLst>
          </p:cNvPr>
          <p:cNvSpPr txBox="1">
            <a:spLocks noChangeArrowheads="1"/>
          </p:cNvSpPr>
          <p:nvPr/>
        </p:nvSpPr>
        <p:spPr bwMode="auto">
          <a:xfrm>
            <a:off x="179388" y="1268413"/>
            <a:ext cx="8964612"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80000"/>
              <a:buFont typeface="Wingdings" panose="05000000000000000000" pitchFamily="2" charset="2"/>
              <a:buChar char="o"/>
              <a:defRPr sz="3000" b="1">
                <a:solidFill>
                  <a:schemeClr val="tx1"/>
                </a:solidFill>
                <a:latin typeface="Times New Roman" panose="02020603050405020304" pitchFamily="18" charset="0"/>
                <a:ea typeface="楷体" panose="02010609060101010101" pitchFamily="49" charset="-122"/>
              </a:defRPr>
            </a:lvl1pPr>
            <a:lvl2pPr marL="908050" indent="-436563">
              <a:spcBef>
                <a:spcPct val="20000"/>
              </a:spcBef>
              <a:buClr>
                <a:srgbClr val="000099"/>
              </a:buClr>
              <a:buSzPct val="70000"/>
              <a:buFont typeface="Wingdings" panose="05000000000000000000" pitchFamily="2" charset="2"/>
              <a:buChar char="n"/>
              <a:defRPr sz="2600" b="1">
                <a:solidFill>
                  <a:schemeClr val="tx1"/>
                </a:solidFill>
                <a:latin typeface="Times New Roman" panose="02020603050405020304" pitchFamily="18" charset="0"/>
                <a:ea typeface="楷体" panose="02010609060101010101" pitchFamily="49" charset="-122"/>
              </a:defRPr>
            </a:lvl2pPr>
            <a:lvl3pPr marL="1304925" indent="-395288">
              <a:spcBef>
                <a:spcPct val="20000"/>
              </a:spcBef>
              <a:buClr>
                <a:srgbClr val="000099"/>
              </a:buClr>
              <a:buSzPct val="70000"/>
              <a:buFont typeface="Wingdings" panose="05000000000000000000" pitchFamily="2" charset="2"/>
              <a:buChar char="o"/>
              <a:defRPr sz="2300" b="1">
                <a:solidFill>
                  <a:schemeClr val="tx1"/>
                </a:solidFill>
                <a:latin typeface="Times New Roman" panose="02020603050405020304" pitchFamily="18" charset="0"/>
                <a:ea typeface="楷体" panose="02010609060101010101" pitchFamily="49" charset="-122"/>
              </a:defRPr>
            </a:lvl3pPr>
            <a:lvl4pPr marL="1693863" indent="-387350">
              <a:spcBef>
                <a:spcPct val="20000"/>
              </a:spcBef>
              <a:buClr>
                <a:srgbClr val="000099"/>
              </a:buClr>
              <a:buSzPct val="75000"/>
              <a:buFont typeface="Wingdings" panose="05000000000000000000" pitchFamily="2" charset="2"/>
              <a:buChar char="n"/>
              <a:defRPr sz="2000" b="1">
                <a:solidFill>
                  <a:schemeClr val="tx1"/>
                </a:solidFill>
                <a:latin typeface="Times New Roman" panose="02020603050405020304" pitchFamily="18" charset="0"/>
                <a:ea typeface="楷体" panose="02010609060101010101" pitchFamily="49" charset="-122"/>
              </a:defRPr>
            </a:lvl4pPr>
            <a:lvl5pPr marL="2093913" indent="-398463">
              <a:spcBef>
                <a:spcPct val="25000"/>
              </a:spcBef>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5pPr>
            <a:lvl6pPr marL="25511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6pPr>
            <a:lvl7pPr marL="30083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7pPr>
            <a:lvl8pPr marL="34655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8pPr>
            <a:lvl9pPr marL="39227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9pPr>
          </a:lstStyle>
          <a:p>
            <a:pPr eaLnBrk="1" hangingPunct="1">
              <a:lnSpc>
                <a:spcPct val="90000"/>
              </a:lnSpc>
              <a:buClr>
                <a:srgbClr val="CC0000"/>
              </a:buClr>
              <a:buSzTx/>
              <a:buFont typeface="Wingdings" panose="05000000000000000000" pitchFamily="2" charset="2"/>
              <a:buNone/>
            </a:pPr>
            <a:r>
              <a:rPr lang="zh-CN" altLang="en-US" sz="3200">
                <a:solidFill>
                  <a:srgbClr val="002060"/>
                </a:solidFill>
                <a:latin typeface="楷体" panose="02010609060101010101" pitchFamily="49" charset="-122"/>
              </a:rPr>
              <a:t>任何人  想  仅仅通过单纯的阅读</a:t>
            </a:r>
          </a:p>
          <a:p>
            <a:pPr eaLnBrk="1" hangingPunct="1">
              <a:lnSpc>
                <a:spcPct val="90000"/>
              </a:lnSpc>
              <a:buClr>
                <a:srgbClr val="CC0000"/>
              </a:buClr>
              <a:buSzTx/>
              <a:buFont typeface="Wingdings" panose="05000000000000000000" pitchFamily="2" charset="2"/>
              <a:buNone/>
            </a:pPr>
            <a:r>
              <a:rPr lang="zh-CN" altLang="en-US" sz="3200">
                <a:solidFill>
                  <a:srgbClr val="002060"/>
                </a:solidFill>
                <a:latin typeface="楷体" panose="02010609060101010101" pitchFamily="49" charset="-122"/>
              </a:rPr>
              <a:t>        而  不把所学到的知识</a:t>
            </a:r>
            <a:r>
              <a:rPr lang="zh-CN" altLang="en-US" sz="3200">
                <a:solidFill>
                  <a:srgbClr val="FF0000"/>
                </a:solidFill>
                <a:latin typeface="楷体" panose="02010609060101010101" pitchFamily="49" charset="-122"/>
              </a:rPr>
              <a:t>应用于特定问题</a:t>
            </a:r>
          </a:p>
          <a:p>
            <a:pPr eaLnBrk="1" hangingPunct="1">
              <a:lnSpc>
                <a:spcPct val="90000"/>
              </a:lnSpc>
              <a:buClr>
                <a:srgbClr val="CC0000"/>
              </a:buClr>
              <a:buSzTx/>
              <a:buFont typeface="Wingdings" panose="05000000000000000000" pitchFamily="2" charset="2"/>
              <a:buNone/>
            </a:pPr>
            <a:r>
              <a:rPr lang="zh-CN" altLang="en-US" sz="3200">
                <a:solidFill>
                  <a:srgbClr val="002060"/>
                </a:solidFill>
                <a:latin typeface="楷体" panose="02010609060101010101" pitchFamily="49" charset="-122"/>
              </a:rPr>
              <a:t>        并  强迫自己</a:t>
            </a:r>
            <a:r>
              <a:rPr lang="zh-CN" altLang="en-US" sz="3200">
                <a:solidFill>
                  <a:srgbClr val="FF0000"/>
                </a:solidFill>
                <a:latin typeface="楷体" panose="02010609060101010101" pitchFamily="49" charset="-122"/>
              </a:rPr>
              <a:t>反复进行思考</a:t>
            </a:r>
          </a:p>
          <a:p>
            <a:pPr eaLnBrk="1" hangingPunct="1">
              <a:lnSpc>
                <a:spcPct val="90000"/>
              </a:lnSpc>
              <a:buClr>
                <a:srgbClr val="CC0000"/>
              </a:buClr>
              <a:buSzTx/>
              <a:buFont typeface="Wingdings" panose="05000000000000000000" pitchFamily="2" charset="2"/>
              <a:buNone/>
            </a:pPr>
            <a:r>
              <a:rPr lang="zh-CN" altLang="en-US" sz="3200">
                <a:solidFill>
                  <a:srgbClr val="002060"/>
                </a:solidFill>
                <a:latin typeface="楷体" panose="02010609060101010101" pitchFamily="49" charset="-122"/>
              </a:rPr>
              <a:t>        就  掌握一门学问</a:t>
            </a:r>
          </a:p>
          <a:p>
            <a:pPr eaLnBrk="1" hangingPunct="1">
              <a:lnSpc>
                <a:spcPct val="90000"/>
              </a:lnSpc>
              <a:buClr>
                <a:srgbClr val="CC0000"/>
              </a:buClr>
              <a:buSzTx/>
              <a:buFont typeface="Wingdings" panose="05000000000000000000" pitchFamily="2" charset="2"/>
              <a:buNone/>
            </a:pPr>
            <a:r>
              <a:rPr lang="zh-CN" altLang="en-US" sz="3200">
                <a:solidFill>
                  <a:srgbClr val="002060"/>
                </a:solidFill>
                <a:latin typeface="楷体" panose="02010609060101010101" pitchFamily="49" charset="-122"/>
              </a:rPr>
              <a:t>即使    有可能达到</a:t>
            </a:r>
          </a:p>
          <a:p>
            <a:pPr eaLnBrk="1" hangingPunct="1">
              <a:lnSpc>
                <a:spcPct val="90000"/>
              </a:lnSpc>
              <a:buClr>
                <a:srgbClr val="CC0000"/>
              </a:buClr>
              <a:buSzTx/>
              <a:buFont typeface="Wingdings" panose="05000000000000000000" pitchFamily="2" charset="2"/>
              <a:buNone/>
            </a:pPr>
            <a:r>
              <a:rPr lang="zh-CN" altLang="en-US" sz="3200">
                <a:solidFill>
                  <a:srgbClr val="002060"/>
                </a:solidFill>
                <a:latin typeface="楷体" panose="02010609060101010101" pitchFamily="49" charset="-122"/>
              </a:rPr>
              <a:t>        那也是极其困难</a:t>
            </a:r>
          </a:p>
          <a:p>
            <a:pPr eaLnBrk="1" hangingPunct="1">
              <a:lnSpc>
                <a:spcPct val="90000"/>
              </a:lnSpc>
              <a:buClr>
                <a:srgbClr val="CC0000"/>
              </a:buClr>
              <a:buSzTx/>
              <a:buFont typeface="Wingdings" panose="05000000000000000000" pitchFamily="2" charset="2"/>
              <a:buNone/>
            </a:pPr>
            <a:endParaRPr lang="zh-CN" altLang="en-US" sz="3200">
              <a:solidFill>
                <a:srgbClr val="002060"/>
              </a:solidFill>
              <a:latin typeface="楷体" panose="02010609060101010101" pitchFamily="49" charset="-122"/>
            </a:endParaRPr>
          </a:p>
          <a:p>
            <a:pPr eaLnBrk="1" hangingPunct="1">
              <a:lnSpc>
                <a:spcPct val="90000"/>
              </a:lnSpc>
              <a:buClr>
                <a:srgbClr val="CC0000"/>
              </a:buClr>
              <a:buSzTx/>
              <a:buFont typeface="Wingdings" panose="05000000000000000000" pitchFamily="2" charset="2"/>
              <a:buNone/>
            </a:pPr>
            <a:r>
              <a:rPr lang="zh-CN" altLang="en-US" sz="3200">
                <a:solidFill>
                  <a:srgbClr val="002060"/>
                </a:solidFill>
                <a:latin typeface="楷体" panose="02010609060101010101" pitchFamily="49" charset="-122"/>
              </a:rPr>
              <a:t>凡是    人们自己</a:t>
            </a:r>
            <a:r>
              <a:rPr lang="zh-CN" altLang="en-US" sz="3200">
                <a:solidFill>
                  <a:srgbClr val="FF0000"/>
                </a:solidFill>
                <a:latin typeface="楷体" panose="02010609060101010101" pitchFamily="49" charset="-122"/>
              </a:rPr>
              <a:t>亲身探索</a:t>
            </a:r>
            <a:r>
              <a:rPr lang="zh-CN" altLang="en-US" sz="3200">
                <a:solidFill>
                  <a:srgbClr val="002060"/>
                </a:solidFill>
                <a:latin typeface="楷体" panose="02010609060101010101" pitchFamily="49" charset="-122"/>
              </a:rPr>
              <a:t>、体会到的东西</a:t>
            </a:r>
          </a:p>
          <a:p>
            <a:pPr eaLnBrk="1" hangingPunct="1">
              <a:lnSpc>
                <a:spcPct val="90000"/>
              </a:lnSpc>
              <a:buClr>
                <a:srgbClr val="CC0000"/>
              </a:buClr>
              <a:buSzTx/>
              <a:buFont typeface="Wingdings" panose="05000000000000000000" pitchFamily="2" charset="2"/>
              <a:buNone/>
            </a:pPr>
            <a:r>
              <a:rPr lang="zh-CN" altLang="en-US" sz="3200">
                <a:solidFill>
                  <a:srgbClr val="002060"/>
                </a:solidFill>
                <a:latin typeface="楷体" panose="02010609060101010101" pitchFamily="49" charset="-122"/>
              </a:rPr>
              <a:t>        学得最好</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iterate type="wd">
                                    <p:tmPct val="2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E05B4-A7F0-43E7-B38A-E2916476DABE}"/>
              </a:ext>
            </a:extLst>
          </p:cNvPr>
          <p:cNvSpPr>
            <a:spLocks noGrp="1"/>
          </p:cNvSpPr>
          <p:nvPr>
            <p:ph type="title"/>
          </p:nvPr>
        </p:nvSpPr>
        <p:spPr/>
        <p:txBody>
          <a:bodyPr/>
          <a:lstStyle/>
          <a:p>
            <a:pPr>
              <a:defRPr/>
            </a:pPr>
            <a:r>
              <a:rPr lang="zh-CN" altLang="en-US" dirty="0"/>
              <a:t>学、做、说、写</a:t>
            </a:r>
          </a:p>
        </p:txBody>
      </p:sp>
      <p:sp>
        <p:nvSpPr>
          <p:cNvPr id="5" name="Rectangle 3">
            <a:extLst>
              <a:ext uri="{FF2B5EF4-FFF2-40B4-BE49-F238E27FC236}">
                <a16:creationId xmlns:a16="http://schemas.microsoft.com/office/drawing/2014/main" id="{AE844C11-763F-41F7-B0B3-48EB57CA9C21}"/>
              </a:ext>
            </a:extLst>
          </p:cNvPr>
          <p:cNvSpPr txBox="1">
            <a:spLocks noChangeArrowheads="1"/>
          </p:cNvSpPr>
          <p:nvPr/>
        </p:nvSpPr>
        <p:spPr bwMode="auto">
          <a:xfrm>
            <a:off x="352425" y="1470025"/>
            <a:ext cx="8564563"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Clr>
                <a:srgbClr val="000099"/>
              </a:buClr>
              <a:buSzPct val="80000"/>
              <a:buFont typeface="Wingdings" panose="05000000000000000000" pitchFamily="2" charset="2"/>
              <a:buChar char="o"/>
              <a:defRPr sz="3000" b="1">
                <a:solidFill>
                  <a:schemeClr val="tx1"/>
                </a:solidFill>
                <a:latin typeface="Times New Roman" panose="02020603050405020304" pitchFamily="18" charset="0"/>
                <a:ea typeface="楷体" panose="02010609060101010101" pitchFamily="49" charset="-122"/>
              </a:defRPr>
            </a:lvl1pPr>
            <a:lvl2pPr marL="908050" indent="-436563">
              <a:spcBef>
                <a:spcPct val="20000"/>
              </a:spcBef>
              <a:buClr>
                <a:srgbClr val="000099"/>
              </a:buClr>
              <a:buSzPct val="70000"/>
              <a:buFont typeface="Wingdings" panose="05000000000000000000" pitchFamily="2" charset="2"/>
              <a:buChar char="n"/>
              <a:defRPr sz="2600" b="1">
                <a:solidFill>
                  <a:schemeClr val="tx1"/>
                </a:solidFill>
                <a:latin typeface="Times New Roman" panose="02020603050405020304" pitchFamily="18" charset="0"/>
                <a:ea typeface="楷体" panose="02010609060101010101" pitchFamily="49" charset="-122"/>
              </a:defRPr>
            </a:lvl2pPr>
            <a:lvl3pPr marL="1304925" indent="-395288">
              <a:spcBef>
                <a:spcPct val="20000"/>
              </a:spcBef>
              <a:buClr>
                <a:srgbClr val="000099"/>
              </a:buClr>
              <a:buSzPct val="70000"/>
              <a:buFont typeface="Wingdings" panose="05000000000000000000" pitchFamily="2" charset="2"/>
              <a:buChar char="o"/>
              <a:defRPr sz="2300" b="1">
                <a:solidFill>
                  <a:schemeClr val="tx1"/>
                </a:solidFill>
                <a:latin typeface="Times New Roman" panose="02020603050405020304" pitchFamily="18" charset="0"/>
                <a:ea typeface="楷体" panose="02010609060101010101" pitchFamily="49" charset="-122"/>
              </a:defRPr>
            </a:lvl3pPr>
            <a:lvl4pPr marL="1693863" indent="-387350">
              <a:spcBef>
                <a:spcPct val="20000"/>
              </a:spcBef>
              <a:buClr>
                <a:srgbClr val="000099"/>
              </a:buClr>
              <a:buSzPct val="75000"/>
              <a:buFont typeface="Wingdings" panose="05000000000000000000" pitchFamily="2" charset="2"/>
              <a:buChar char="n"/>
              <a:defRPr sz="2000" b="1">
                <a:solidFill>
                  <a:schemeClr val="tx1"/>
                </a:solidFill>
                <a:latin typeface="Times New Roman" panose="02020603050405020304" pitchFamily="18" charset="0"/>
                <a:ea typeface="楷体" panose="02010609060101010101" pitchFamily="49" charset="-122"/>
              </a:defRPr>
            </a:lvl4pPr>
            <a:lvl5pPr marL="2093913" indent="-398463">
              <a:spcBef>
                <a:spcPct val="25000"/>
              </a:spcBef>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5pPr>
            <a:lvl6pPr marL="25511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6pPr>
            <a:lvl7pPr marL="30083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7pPr>
            <a:lvl8pPr marL="34655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8pPr>
            <a:lvl9pPr marL="39227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9pPr>
          </a:lstStyle>
          <a:p>
            <a:pPr eaLnBrk="1" hangingPunct="1">
              <a:lnSpc>
                <a:spcPct val="120000"/>
              </a:lnSpc>
              <a:buClr>
                <a:srgbClr val="CC0000"/>
              </a:buClr>
              <a:buSzTx/>
            </a:pPr>
            <a:r>
              <a:rPr lang="zh-CN" altLang="en-US" sz="3200">
                <a:solidFill>
                  <a:srgbClr val="C00000"/>
                </a:solidFill>
                <a:latin typeface="楷体" panose="02010609060101010101" pitchFamily="49" charset="-122"/>
              </a:rPr>
              <a:t>学： 学习 编译知识、开发工具、开发流程</a:t>
            </a:r>
          </a:p>
          <a:p>
            <a:pPr eaLnBrk="1" hangingPunct="1">
              <a:lnSpc>
                <a:spcPct val="120000"/>
              </a:lnSpc>
              <a:buClr>
                <a:srgbClr val="CC0000"/>
              </a:buClr>
              <a:buSzTx/>
            </a:pPr>
            <a:r>
              <a:rPr lang="zh-CN" altLang="en-US" sz="3200">
                <a:solidFill>
                  <a:srgbClr val="C00000"/>
                </a:solidFill>
                <a:latin typeface="楷体" panose="02010609060101010101" pitchFamily="49" charset="-122"/>
              </a:rPr>
              <a:t>做： 开发 编译器</a:t>
            </a:r>
          </a:p>
          <a:p>
            <a:pPr eaLnBrk="1" hangingPunct="1">
              <a:lnSpc>
                <a:spcPct val="120000"/>
              </a:lnSpc>
              <a:buClr>
                <a:srgbClr val="CC0000"/>
              </a:buClr>
              <a:buSzTx/>
            </a:pPr>
            <a:r>
              <a:rPr lang="zh-CN" altLang="en-US" sz="3200">
                <a:solidFill>
                  <a:srgbClr val="C00000"/>
                </a:solidFill>
                <a:latin typeface="楷体" panose="02010609060101010101" pitchFamily="49" charset="-122"/>
              </a:rPr>
              <a:t>说： 讲解 自己的工作</a:t>
            </a:r>
            <a:r>
              <a:rPr lang="en-US" altLang="zh-CN" sz="3200">
                <a:solidFill>
                  <a:srgbClr val="C00000"/>
                </a:solidFill>
                <a:latin typeface="楷体" panose="02010609060101010101" pitchFamily="49" charset="-122"/>
              </a:rPr>
              <a:t>(</a:t>
            </a:r>
            <a:r>
              <a:rPr lang="zh-CN" altLang="en-US" sz="3200">
                <a:solidFill>
                  <a:srgbClr val="C00000"/>
                </a:solidFill>
                <a:latin typeface="楷体" panose="02010609060101010101" pitchFamily="49" charset="-122"/>
              </a:rPr>
              <a:t>各个检查点</a:t>
            </a:r>
            <a:r>
              <a:rPr lang="en-US" altLang="zh-CN" sz="3200">
                <a:solidFill>
                  <a:srgbClr val="C00000"/>
                </a:solidFill>
                <a:latin typeface="楷体" panose="02010609060101010101" pitchFamily="49" charset="-122"/>
              </a:rPr>
              <a:t>)</a:t>
            </a:r>
          </a:p>
          <a:p>
            <a:pPr eaLnBrk="1" hangingPunct="1">
              <a:lnSpc>
                <a:spcPct val="120000"/>
              </a:lnSpc>
              <a:buClr>
                <a:srgbClr val="CC0000"/>
              </a:buClr>
              <a:buSzTx/>
            </a:pPr>
            <a:r>
              <a:rPr lang="zh-CN" altLang="en-US" sz="3200">
                <a:solidFill>
                  <a:srgbClr val="C00000"/>
                </a:solidFill>
                <a:latin typeface="楷体" panose="02010609060101010101" pitchFamily="49" charset="-122"/>
              </a:rPr>
              <a:t>写： 撰写 基于 自己工作 的 报告</a:t>
            </a:r>
          </a:p>
        </p:txBody>
      </p:sp>
      <p:sp>
        <p:nvSpPr>
          <p:cNvPr id="6" name="Text Box 4">
            <a:extLst>
              <a:ext uri="{FF2B5EF4-FFF2-40B4-BE49-F238E27FC236}">
                <a16:creationId xmlns:a16="http://schemas.microsoft.com/office/drawing/2014/main" id="{368FE28C-813C-4A54-BCD5-C1FBDD0A16FC}"/>
              </a:ext>
            </a:extLst>
          </p:cNvPr>
          <p:cNvSpPr txBox="1">
            <a:spLocks noChangeArrowheads="1"/>
          </p:cNvSpPr>
          <p:nvPr/>
        </p:nvSpPr>
        <p:spPr bwMode="auto">
          <a:xfrm>
            <a:off x="1250950" y="5038725"/>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80000"/>
              <a:buFont typeface="Wingdings" panose="05000000000000000000" pitchFamily="2" charset="2"/>
              <a:buChar char="o"/>
              <a:defRPr sz="30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000099"/>
              </a:buClr>
              <a:buSzPct val="70000"/>
              <a:buFont typeface="Wingdings" panose="05000000000000000000" pitchFamily="2" charset="2"/>
              <a:buChar char="n"/>
              <a:defRPr sz="26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0099"/>
              </a:buClr>
              <a:buSzPct val="70000"/>
              <a:buFont typeface="Wingdings" panose="05000000000000000000" pitchFamily="2" charset="2"/>
              <a:buChar char="o"/>
              <a:defRPr sz="23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lr>
                <a:srgbClr val="000099"/>
              </a:buClr>
              <a:buSzPct val="75000"/>
              <a:buFont typeface="Wingdings" panose="05000000000000000000" pitchFamily="2" charset="2"/>
              <a:buChar char="n"/>
              <a:defRPr sz="2000" b="1">
                <a:solidFill>
                  <a:schemeClr val="tx1"/>
                </a:solidFill>
                <a:latin typeface="Times New Roman" panose="02020603050405020304" pitchFamily="18" charset="0"/>
                <a:ea typeface="楷体" panose="02010609060101010101" pitchFamily="49" charset="-122"/>
              </a:defRPr>
            </a:lvl4pPr>
            <a:lvl5pPr marL="2057400" indent="-228600">
              <a:spcBef>
                <a:spcPct val="25000"/>
              </a:spcBef>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9pPr>
          </a:lstStyle>
          <a:p>
            <a:pPr eaLnBrk="1" hangingPunct="1">
              <a:spcBef>
                <a:spcPct val="0"/>
              </a:spcBef>
              <a:buClrTx/>
              <a:buSzTx/>
              <a:buFontTx/>
              <a:buNone/>
            </a:pPr>
            <a:r>
              <a:rPr kumimoji="1" lang="zh-CN" altLang="en-US" sz="2800">
                <a:latin typeface="华文行楷" panose="02010800040101010101" pitchFamily="2" charset="-122"/>
                <a:ea typeface="华文行楷" panose="02010800040101010101" pitchFamily="2" charset="-122"/>
              </a:rPr>
              <a:t>非常投入</a:t>
            </a:r>
          </a:p>
        </p:txBody>
      </p:sp>
      <p:sp>
        <p:nvSpPr>
          <p:cNvPr id="7" name="AutoShape 6">
            <a:extLst>
              <a:ext uri="{FF2B5EF4-FFF2-40B4-BE49-F238E27FC236}">
                <a16:creationId xmlns:a16="http://schemas.microsoft.com/office/drawing/2014/main" id="{87C5337E-BA11-40F6-B1E1-213C953A41FB}"/>
              </a:ext>
            </a:extLst>
          </p:cNvPr>
          <p:cNvSpPr>
            <a:spLocks noChangeArrowheads="1"/>
          </p:cNvSpPr>
          <p:nvPr/>
        </p:nvSpPr>
        <p:spPr bwMode="auto">
          <a:xfrm>
            <a:off x="6278563" y="4430713"/>
            <a:ext cx="2808287" cy="1625600"/>
          </a:xfrm>
          <a:prstGeom prst="irregularSeal1">
            <a:avLst/>
          </a:prstGeom>
          <a:solidFill>
            <a:schemeClr val="hlink"/>
          </a:solidFill>
          <a:ln w="9525">
            <a:solidFill>
              <a:srgbClr val="FF3300"/>
            </a:solidFill>
            <a:miter lim="800000"/>
            <a:headEnd/>
            <a:tailEnd/>
          </a:ln>
        </p:spPr>
        <p:txBody>
          <a:bodyPr wrap="none" anchor="ctr"/>
          <a:lstStyle>
            <a:lvl1pPr>
              <a:spcBef>
                <a:spcPct val="20000"/>
              </a:spcBef>
              <a:buClr>
                <a:srgbClr val="000099"/>
              </a:buClr>
              <a:buSzPct val="80000"/>
              <a:buFont typeface="Wingdings" panose="05000000000000000000" pitchFamily="2" charset="2"/>
              <a:buChar char="o"/>
              <a:defRPr sz="30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000099"/>
              </a:buClr>
              <a:buSzPct val="70000"/>
              <a:buFont typeface="Wingdings" panose="05000000000000000000" pitchFamily="2" charset="2"/>
              <a:buChar char="n"/>
              <a:defRPr sz="26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0099"/>
              </a:buClr>
              <a:buSzPct val="70000"/>
              <a:buFont typeface="Wingdings" panose="05000000000000000000" pitchFamily="2" charset="2"/>
              <a:buChar char="o"/>
              <a:defRPr sz="23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lr>
                <a:srgbClr val="000099"/>
              </a:buClr>
              <a:buSzPct val="75000"/>
              <a:buFont typeface="Wingdings" panose="05000000000000000000" pitchFamily="2" charset="2"/>
              <a:buChar char="n"/>
              <a:defRPr sz="2000" b="1">
                <a:solidFill>
                  <a:schemeClr val="tx1"/>
                </a:solidFill>
                <a:latin typeface="Times New Roman" panose="02020603050405020304" pitchFamily="18" charset="0"/>
                <a:ea typeface="楷体" panose="02010609060101010101" pitchFamily="49" charset="-122"/>
              </a:defRPr>
            </a:lvl4pPr>
            <a:lvl5pPr marL="2057400" indent="-228600">
              <a:spcBef>
                <a:spcPct val="25000"/>
              </a:spcBef>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9pPr>
          </a:lstStyle>
          <a:p>
            <a:pPr algn="ctr" eaLnBrk="1" hangingPunct="1">
              <a:spcBef>
                <a:spcPct val="0"/>
              </a:spcBef>
              <a:buClrTx/>
              <a:buSzTx/>
              <a:buFontTx/>
              <a:buNone/>
            </a:pPr>
            <a:r>
              <a:rPr kumimoji="1" lang="zh-CN" altLang="en-US" sz="3600">
                <a:solidFill>
                  <a:schemeClr val="folHlink"/>
                </a:solidFill>
                <a:latin typeface="华文行楷" panose="02010800040101010101" pitchFamily="2" charset="-122"/>
                <a:ea typeface="华文行楷" panose="02010800040101010101" pitchFamily="2" charset="-122"/>
              </a:rPr>
              <a:t>非常收获！</a:t>
            </a:r>
          </a:p>
        </p:txBody>
      </p:sp>
      <p:sp>
        <p:nvSpPr>
          <p:cNvPr id="8" name="Text Box 7">
            <a:extLst>
              <a:ext uri="{FF2B5EF4-FFF2-40B4-BE49-F238E27FC236}">
                <a16:creationId xmlns:a16="http://schemas.microsoft.com/office/drawing/2014/main" id="{85BA3147-7EB9-4FF2-83B0-C4D33501EEE1}"/>
              </a:ext>
            </a:extLst>
          </p:cNvPr>
          <p:cNvSpPr txBox="1">
            <a:spLocks noChangeArrowheads="1"/>
          </p:cNvSpPr>
          <p:nvPr/>
        </p:nvSpPr>
        <p:spPr bwMode="auto">
          <a:xfrm>
            <a:off x="-79375" y="5065713"/>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80000"/>
              <a:buFont typeface="Wingdings" panose="05000000000000000000" pitchFamily="2" charset="2"/>
              <a:buChar char="o"/>
              <a:defRPr sz="30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000099"/>
              </a:buClr>
              <a:buSzPct val="70000"/>
              <a:buFont typeface="Wingdings" panose="05000000000000000000" pitchFamily="2" charset="2"/>
              <a:buChar char="n"/>
              <a:defRPr sz="26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0099"/>
              </a:buClr>
              <a:buSzPct val="70000"/>
              <a:buFont typeface="Wingdings" panose="05000000000000000000" pitchFamily="2" charset="2"/>
              <a:buChar char="o"/>
              <a:defRPr sz="23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lr>
                <a:srgbClr val="000099"/>
              </a:buClr>
              <a:buSzPct val="75000"/>
              <a:buFont typeface="Wingdings" panose="05000000000000000000" pitchFamily="2" charset="2"/>
              <a:buChar char="n"/>
              <a:defRPr sz="2000" b="1">
                <a:solidFill>
                  <a:schemeClr val="tx1"/>
                </a:solidFill>
                <a:latin typeface="Times New Roman" panose="02020603050405020304" pitchFamily="18" charset="0"/>
                <a:ea typeface="楷体" panose="02010609060101010101" pitchFamily="49" charset="-122"/>
              </a:defRPr>
            </a:lvl4pPr>
            <a:lvl5pPr marL="2057400" indent="-228600">
              <a:spcBef>
                <a:spcPct val="25000"/>
              </a:spcBef>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9pPr>
          </a:lstStyle>
          <a:p>
            <a:pPr eaLnBrk="1" hangingPunct="1">
              <a:spcBef>
                <a:spcPct val="0"/>
              </a:spcBef>
              <a:buClrTx/>
              <a:buSzTx/>
              <a:buFontTx/>
              <a:buNone/>
            </a:pPr>
            <a:r>
              <a:rPr kumimoji="1" lang="zh-CN" altLang="en-US" sz="2400">
                <a:latin typeface="华文行楷" panose="02010800040101010101" pitchFamily="2" charset="-122"/>
                <a:ea typeface="华文行楷" panose="02010800040101010101" pitchFamily="2" charset="-122"/>
              </a:rPr>
              <a:t>非常投入</a:t>
            </a:r>
          </a:p>
        </p:txBody>
      </p:sp>
      <p:sp>
        <p:nvSpPr>
          <p:cNvPr id="9" name="Text Box 8">
            <a:extLst>
              <a:ext uri="{FF2B5EF4-FFF2-40B4-BE49-F238E27FC236}">
                <a16:creationId xmlns:a16="http://schemas.microsoft.com/office/drawing/2014/main" id="{D75D656B-5785-46B3-8CFB-F34D1FF1FF54}"/>
              </a:ext>
            </a:extLst>
          </p:cNvPr>
          <p:cNvSpPr txBox="1">
            <a:spLocks noChangeArrowheads="1"/>
          </p:cNvSpPr>
          <p:nvPr/>
        </p:nvSpPr>
        <p:spPr bwMode="auto">
          <a:xfrm>
            <a:off x="2759075" y="4960938"/>
            <a:ext cx="1816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80000"/>
              <a:buFont typeface="Wingdings" panose="05000000000000000000" pitchFamily="2" charset="2"/>
              <a:buChar char="o"/>
              <a:defRPr sz="30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000099"/>
              </a:buClr>
              <a:buSzPct val="70000"/>
              <a:buFont typeface="Wingdings" panose="05000000000000000000" pitchFamily="2" charset="2"/>
              <a:buChar char="n"/>
              <a:defRPr sz="26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0099"/>
              </a:buClr>
              <a:buSzPct val="70000"/>
              <a:buFont typeface="Wingdings" panose="05000000000000000000" pitchFamily="2" charset="2"/>
              <a:buChar char="o"/>
              <a:defRPr sz="23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lr>
                <a:srgbClr val="000099"/>
              </a:buClr>
              <a:buSzPct val="75000"/>
              <a:buFont typeface="Wingdings" panose="05000000000000000000" pitchFamily="2" charset="2"/>
              <a:buChar char="n"/>
              <a:defRPr sz="2000" b="1">
                <a:solidFill>
                  <a:schemeClr val="tx1"/>
                </a:solidFill>
                <a:latin typeface="Times New Roman" panose="02020603050405020304" pitchFamily="18" charset="0"/>
                <a:ea typeface="楷体" panose="02010609060101010101" pitchFamily="49" charset="-122"/>
              </a:defRPr>
            </a:lvl4pPr>
            <a:lvl5pPr marL="2057400" indent="-228600">
              <a:spcBef>
                <a:spcPct val="25000"/>
              </a:spcBef>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9pPr>
          </a:lstStyle>
          <a:p>
            <a:pPr eaLnBrk="1" hangingPunct="1">
              <a:spcBef>
                <a:spcPct val="0"/>
              </a:spcBef>
              <a:buClrTx/>
              <a:buSzTx/>
              <a:buFontTx/>
              <a:buNone/>
            </a:pPr>
            <a:r>
              <a:rPr kumimoji="1" lang="zh-CN" altLang="en-US" sz="3200">
                <a:latin typeface="华文行楷" panose="02010800040101010101" pitchFamily="2" charset="-122"/>
                <a:ea typeface="华文行楷" panose="02010800040101010101" pitchFamily="2" charset="-122"/>
              </a:rPr>
              <a:t>非常投入</a:t>
            </a:r>
          </a:p>
        </p:txBody>
      </p:sp>
      <p:sp>
        <p:nvSpPr>
          <p:cNvPr id="10" name="Text Box 9">
            <a:extLst>
              <a:ext uri="{FF2B5EF4-FFF2-40B4-BE49-F238E27FC236}">
                <a16:creationId xmlns:a16="http://schemas.microsoft.com/office/drawing/2014/main" id="{754447B0-ED79-4C68-89A5-FF076DD5DF36}"/>
              </a:ext>
            </a:extLst>
          </p:cNvPr>
          <p:cNvSpPr txBox="1">
            <a:spLocks noChangeArrowheads="1"/>
          </p:cNvSpPr>
          <p:nvPr/>
        </p:nvSpPr>
        <p:spPr bwMode="auto">
          <a:xfrm>
            <a:off x="4445000" y="4908550"/>
            <a:ext cx="2019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80000"/>
              <a:buFont typeface="Wingdings" panose="05000000000000000000" pitchFamily="2" charset="2"/>
              <a:buChar char="o"/>
              <a:defRPr sz="3000" b="1">
                <a:solidFill>
                  <a:schemeClr val="tx1"/>
                </a:solidFill>
                <a:latin typeface="Times New Roman" panose="02020603050405020304" pitchFamily="18" charset="0"/>
                <a:ea typeface="楷体" panose="02010609060101010101" pitchFamily="49" charset="-122"/>
              </a:defRPr>
            </a:lvl1pPr>
            <a:lvl2pPr marL="742950" indent="-285750">
              <a:spcBef>
                <a:spcPct val="20000"/>
              </a:spcBef>
              <a:buClr>
                <a:srgbClr val="000099"/>
              </a:buClr>
              <a:buSzPct val="70000"/>
              <a:buFont typeface="Wingdings" panose="05000000000000000000" pitchFamily="2" charset="2"/>
              <a:buChar char="n"/>
              <a:defRPr sz="26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0099"/>
              </a:buClr>
              <a:buSzPct val="70000"/>
              <a:buFont typeface="Wingdings" panose="05000000000000000000" pitchFamily="2" charset="2"/>
              <a:buChar char="o"/>
              <a:defRPr sz="23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lr>
                <a:srgbClr val="000099"/>
              </a:buClr>
              <a:buSzPct val="75000"/>
              <a:buFont typeface="Wingdings" panose="05000000000000000000" pitchFamily="2" charset="2"/>
              <a:buChar char="n"/>
              <a:defRPr sz="2000" b="1">
                <a:solidFill>
                  <a:schemeClr val="tx1"/>
                </a:solidFill>
                <a:latin typeface="Times New Roman" panose="02020603050405020304" pitchFamily="18" charset="0"/>
                <a:ea typeface="楷体" panose="02010609060101010101" pitchFamily="49" charset="-122"/>
              </a:defRPr>
            </a:lvl4pPr>
            <a:lvl5pPr marL="2057400" indent="-228600">
              <a:spcBef>
                <a:spcPct val="25000"/>
              </a:spcBef>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9pPr>
          </a:lstStyle>
          <a:p>
            <a:pPr eaLnBrk="1" hangingPunct="1">
              <a:spcBef>
                <a:spcPct val="0"/>
              </a:spcBef>
              <a:buClrTx/>
              <a:buSzTx/>
              <a:buFontTx/>
              <a:buNone/>
            </a:pPr>
            <a:r>
              <a:rPr kumimoji="1" lang="zh-CN" altLang="en-US" sz="3600">
                <a:latin typeface="华文行楷" panose="02010800040101010101" pitchFamily="2" charset="-122"/>
                <a:ea typeface="华文行楷" panose="02010800040101010101" pitchFamily="2" charset="-122"/>
              </a:rPr>
              <a:t>非常投入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80">
                                          <p:stCondLst>
                                            <p:cond delay="0"/>
                                          </p:stCondLst>
                                        </p:cTn>
                                        <p:tgtEl>
                                          <p:spTgt spid="8"/>
                                        </p:tgtEl>
                                      </p:cBhvr>
                                    </p:animEffect>
                                    <p:anim calcmode="lin" valueType="num">
                                      <p:cBhvr>
                                        <p:cTn id="2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3" dur="26">
                                          <p:stCondLst>
                                            <p:cond delay="650"/>
                                          </p:stCondLst>
                                        </p:cTn>
                                        <p:tgtEl>
                                          <p:spTgt spid="8"/>
                                        </p:tgtEl>
                                      </p:cBhvr>
                                      <p:to x="100000" y="60000"/>
                                    </p:animScale>
                                    <p:animScale>
                                      <p:cBhvr>
                                        <p:cTn id="34" dur="166" decel="50000">
                                          <p:stCondLst>
                                            <p:cond delay="676"/>
                                          </p:stCondLst>
                                        </p:cTn>
                                        <p:tgtEl>
                                          <p:spTgt spid="8"/>
                                        </p:tgtEl>
                                      </p:cBhvr>
                                      <p:to x="100000" y="100000"/>
                                    </p:animScale>
                                    <p:animScale>
                                      <p:cBhvr>
                                        <p:cTn id="35" dur="26">
                                          <p:stCondLst>
                                            <p:cond delay="1312"/>
                                          </p:stCondLst>
                                        </p:cTn>
                                        <p:tgtEl>
                                          <p:spTgt spid="8"/>
                                        </p:tgtEl>
                                      </p:cBhvr>
                                      <p:to x="100000" y="80000"/>
                                    </p:animScale>
                                    <p:animScale>
                                      <p:cBhvr>
                                        <p:cTn id="36" dur="166" decel="50000">
                                          <p:stCondLst>
                                            <p:cond delay="1338"/>
                                          </p:stCondLst>
                                        </p:cTn>
                                        <p:tgtEl>
                                          <p:spTgt spid="8"/>
                                        </p:tgtEl>
                                      </p:cBhvr>
                                      <p:to x="100000" y="100000"/>
                                    </p:animScale>
                                    <p:animScale>
                                      <p:cBhvr>
                                        <p:cTn id="37" dur="26">
                                          <p:stCondLst>
                                            <p:cond delay="1642"/>
                                          </p:stCondLst>
                                        </p:cTn>
                                        <p:tgtEl>
                                          <p:spTgt spid="8"/>
                                        </p:tgtEl>
                                      </p:cBhvr>
                                      <p:to x="100000" y="90000"/>
                                    </p:animScale>
                                    <p:animScale>
                                      <p:cBhvr>
                                        <p:cTn id="38" dur="166" decel="50000">
                                          <p:stCondLst>
                                            <p:cond delay="1668"/>
                                          </p:stCondLst>
                                        </p:cTn>
                                        <p:tgtEl>
                                          <p:spTgt spid="8"/>
                                        </p:tgtEl>
                                      </p:cBhvr>
                                      <p:to x="100000" y="100000"/>
                                    </p:animScale>
                                    <p:animScale>
                                      <p:cBhvr>
                                        <p:cTn id="39" dur="26">
                                          <p:stCondLst>
                                            <p:cond delay="1808"/>
                                          </p:stCondLst>
                                        </p:cTn>
                                        <p:tgtEl>
                                          <p:spTgt spid="8"/>
                                        </p:tgtEl>
                                      </p:cBhvr>
                                      <p:to x="100000" y="95000"/>
                                    </p:animScale>
                                    <p:animScale>
                                      <p:cBhvr>
                                        <p:cTn id="40" dur="166" decel="50000">
                                          <p:stCondLst>
                                            <p:cond delay="1834"/>
                                          </p:stCondLst>
                                        </p:cTn>
                                        <p:tgtEl>
                                          <p:spTgt spid="8"/>
                                        </p:tgtEl>
                                      </p:cBhvr>
                                      <p:to x="100000" y="100000"/>
                                    </p:animScale>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3" presetClass="entr" presetSubtype="16"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p:cTn id="60" dur="500" fill="hold"/>
                                        <p:tgtEl>
                                          <p:spTgt spid="7"/>
                                        </p:tgtEl>
                                        <p:attrNameLst>
                                          <p:attrName>ppt_w</p:attrName>
                                        </p:attrNameLst>
                                      </p:cBhvr>
                                      <p:tavLst>
                                        <p:tav tm="0">
                                          <p:val>
                                            <p:fltVal val="0"/>
                                          </p:val>
                                        </p:tav>
                                        <p:tav tm="100000">
                                          <p:val>
                                            <p:strVal val="#ppt_w"/>
                                          </p:val>
                                        </p:tav>
                                      </p:tavLst>
                                    </p:anim>
                                    <p:anim calcmode="lin" valueType="num">
                                      <p:cBhvr>
                                        <p:cTn id="61"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297FA-6F9B-485E-833C-0454618E714D}"/>
              </a:ext>
            </a:extLst>
          </p:cNvPr>
          <p:cNvSpPr>
            <a:spLocks noGrp="1"/>
          </p:cNvSpPr>
          <p:nvPr>
            <p:ph type="title"/>
          </p:nvPr>
        </p:nvSpPr>
        <p:spPr/>
        <p:txBody>
          <a:bodyPr/>
          <a:lstStyle/>
          <a:p>
            <a:pPr>
              <a:defRPr/>
            </a:pPr>
            <a:r>
              <a:rPr lang="zh-CN" altLang="en-US" dirty="0"/>
              <a:t>可能的主要挑战是什么</a:t>
            </a:r>
          </a:p>
        </p:txBody>
      </p:sp>
      <p:sp>
        <p:nvSpPr>
          <p:cNvPr id="5" name="Rectangle 3">
            <a:extLst>
              <a:ext uri="{FF2B5EF4-FFF2-40B4-BE49-F238E27FC236}">
                <a16:creationId xmlns:a16="http://schemas.microsoft.com/office/drawing/2014/main" id="{B0F324DE-0ED1-48BF-BAFE-EB6E038775E3}"/>
              </a:ext>
            </a:extLst>
          </p:cNvPr>
          <p:cNvSpPr txBox="1">
            <a:spLocks noChangeArrowheads="1"/>
          </p:cNvSpPr>
          <p:nvPr/>
        </p:nvSpPr>
        <p:spPr>
          <a:xfrm>
            <a:off x="685800" y="1341438"/>
            <a:ext cx="7772400" cy="5111750"/>
          </a:xfrm>
          <a:prstGeom prst="rect">
            <a:avLst/>
          </a:prstGeom>
        </p:spPr>
        <p:txBody>
          <a:bodyPr>
            <a:normAutofit fontScale="92500"/>
          </a:bodyPr>
          <a:lstStyle>
            <a:lvl1pPr marL="469900" marR="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sz="3200" b="0" kern="1200">
                <a:solidFill>
                  <a:srgbClr val="C00000"/>
                </a:solidFill>
                <a:latin typeface="黑体" pitchFamily="49" charset="-122"/>
                <a:ea typeface="黑体" pitchFamily="49" charset="-122"/>
                <a:cs typeface="+mn-cs"/>
              </a:defRPr>
            </a:lvl1pPr>
            <a:lvl2pPr marL="908050" marR="0"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sz="2800" b="0" kern="1200">
                <a:solidFill>
                  <a:srgbClr val="C00000"/>
                </a:solidFill>
                <a:latin typeface="黑体" pitchFamily="49" charset="-122"/>
                <a:ea typeface="黑体" pitchFamily="49" charset="-122"/>
                <a:cs typeface="+mn-cs"/>
              </a:defRPr>
            </a:lvl2pPr>
            <a:lvl3pPr marL="1304925" marR="0" indent="-395288"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sz="2400" b="0" kern="1200">
                <a:solidFill>
                  <a:srgbClr val="C00000"/>
                </a:solidFill>
                <a:latin typeface="黑体" pitchFamily="49" charset="-122"/>
                <a:ea typeface="黑体" pitchFamily="49" charset="-122"/>
                <a:cs typeface="+mn-cs"/>
              </a:defRPr>
            </a:lvl3pPr>
            <a:lvl4pPr marL="1693863" marR="0" indent="-387350"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sz="2000" b="0" kern="1200">
                <a:solidFill>
                  <a:srgbClr val="C00000"/>
                </a:solidFill>
                <a:latin typeface="黑体" pitchFamily="49" charset="-122"/>
                <a:ea typeface="黑体" pitchFamily="49" charset="-122"/>
                <a:cs typeface="+mn-cs"/>
              </a:defRPr>
            </a:lvl4pPr>
            <a:lvl5pPr marL="2093913" marR="0" indent="-398463" algn="l" defTabSz="914400" rtl="0" eaLnBrk="0" fontAlgn="base" latinLnBrk="0" hangingPunct="0">
              <a:lnSpc>
                <a:spcPct val="100000"/>
              </a:lnSpc>
              <a:spcBef>
                <a:spcPct val="25000"/>
              </a:spcBef>
              <a:spcAft>
                <a:spcPct val="0"/>
              </a:spcAft>
              <a:buClr>
                <a:srgbClr val="CC0000"/>
              </a:buClr>
              <a:buSzTx/>
              <a:buFont typeface="Wingdings" pitchFamily="2" charset="2"/>
              <a:buChar char="§"/>
              <a:tabLst/>
              <a:defRPr sz="2000" b="0" kern="1200">
                <a:solidFill>
                  <a:srgbClr val="C00000"/>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defRPr/>
            </a:pPr>
            <a:r>
              <a:rPr lang="zh-CN" altLang="en-US" b="1" dirty="0">
                <a:solidFill>
                  <a:srgbClr val="002060"/>
                </a:solidFill>
                <a:latin typeface="楷体" panose="02010609060101010101" pitchFamily="49" charset="-122"/>
                <a:ea typeface="楷体" panose="02010609060101010101" pitchFamily="49" charset="-122"/>
              </a:rPr>
              <a:t>工作量大</a:t>
            </a:r>
            <a:r>
              <a:rPr lang="en-US" altLang="zh-CN" b="1" dirty="0">
                <a:solidFill>
                  <a:srgbClr val="002060"/>
                </a:solidFill>
                <a:latin typeface="楷体" panose="02010609060101010101" pitchFamily="49" charset="-122"/>
                <a:ea typeface="楷体" panose="02010609060101010101" pitchFamily="49" charset="-122"/>
              </a:rPr>
              <a:t>?</a:t>
            </a:r>
            <a:endParaRPr lang="zh-CN" altLang="en-US" b="1" dirty="0">
              <a:solidFill>
                <a:srgbClr val="002060"/>
              </a:solidFill>
              <a:latin typeface="楷体" panose="02010609060101010101" pitchFamily="49" charset="-122"/>
              <a:ea typeface="楷体" panose="02010609060101010101" pitchFamily="49" charset="-122"/>
            </a:endParaRPr>
          </a:p>
          <a:p>
            <a:pPr lvl="1" eaLnBrk="1" hangingPunct="1">
              <a:defRPr/>
            </a:pPr>
            <a:r>
              <a:rPr lang="zh-CN" altLang="en-US" b="1" dirty="0">
                <a:latin typeface="楷体" panose="02010609060101010101" pitchFamily="49" charset="-122"/>
                <a:ea typeface="楷体" panose="02010609060101010101" pitchFamily="49" charset="-122"/>
              </a:rPr>
              <a:t>实际上的代码行数并不一定多</a:t>
            </a:r>
            <a:endParaRPr lang="en-US" altLang="zh-CN" b="1" dirty="0">
              <a:latin typeface="楷体" panose="02010609060101010101" pitchFamily="49" charset="-122"/>
              <a:ea typeface="楷体" panose="02010609060101010101" pitchFamily="49" charset="-122"/>
            </a:endParaRPr>
          </a:p>
          <a:p>
            <a:pPr eaLnBrk="1" hangingPunct="1">
              <a:defRPr/>
            </a:pPr>
            <a:r>
              <a:rPr lang="zh-CN" altLang="en-US" b="1" dirty="0">
                <a:solidFill>
                  <a:srgbClr val="002060"/>
                </a:solidFill>
                <a:latin typeface="楷体" panose="02010609060101010101" pitchFamily="49" charset="-122"/>
                <a:ea typeface="楷体" panose="02010609060101010101" pitchFamily="49" charset="-122"/>
              </a:rPr>
              <a:t>目标不清楚</a:t>
            </a:r>
            <a:r>
              <a:rPr lang="en-US" altLang="zh-CN" b="1" dirty="0">
                <a:solidFill>
                  <a:srgbClr val="002060"/>
                </a:solidFill>
                <a:latin typeface="楷体" panose="02010609060101010101" pitchFamily="49" charset="-122"/>
                <a:ea typeface="楷体" panose="02010609060101010101" pitchFamily="49" charset="-122"/>
              </a:rPr>
              <a:t>?</a:t>
            </a:r>
            <a:endParaRPr lang="zh-CN" altLang="en-US" b="1" dirty="0">
              <a:solidFill>
                <a:srgbClr val="002060"/>
              </a:solidFill>
              <a:latin typeface="楷体" panose="02010609060101010101" pitchFamily="49" charset="-122"/>
              <a:ea typeface="楷体" panose="02010609060101010101" pitchFamily="49" charset="-122"/>
            </a:endParaRPr>
          </a:p>
          <a:p>
            <a:pPr lvl="1" eaLnBrk="1" hangingPunct="1">
              <a:defRPr/>
            </a:pPr>
            <a:r>
              <a:rPr lang="zh-CN" altLang="en-US" b="1" dirty="0">
                <a:latin typeface="楷体" panose="02010609060101010101" pitchFamily="49" charset="-122"/>
                <a:ea typeface="楷体" panose="02010609060101010101" pitchFamily="49" charset="-122"/>
              </a:rPr>
              <a:t>词法和语法不用完全自己实现</a:t>
            </a:r>
            <a:endParaRPr lang="en-US" altLang="zh-CN" b="1" dirty="0">
              <a:latin typeface="楷体" panose="02010609060101010101" pitchFamily="49" charset="-122"/>
              <a:ea typeface="楷体" panose="02010609060101010101" pitchFamily="49" charset="-122"/>
            </a:endParaRPr>
          </a:p>
          <a:p>
            <a:pPr lvl="1" eaLnBrk="1" hangingPunct="1">
              <a:defRPr/>
            </a:pPr>
            <a:r>
              <a:rPr lang="zh-CN" altLang="en-US" b="1" dirty="0">
                <a:latin typeface="楷体" panose="02010609060101010101" pitchFamily="49" charset="-122"/>
                <a:ea typeface="楷体" panose="02010609060101010101" pitchFamily="49" charset="-122"/>
              </a:rPr>
              <a:t>中间代码已经确定</a:t>
            </a:r>
            <a:endParaRPr lang="en-US" altLang="zh-CN" b="1" dirty="0">
              <a:latin typeface="楷体" panose="02010609060101010101" pitchFamily="49" charset="-122"/>
              <a:ea typeface="楷体" panose="02010609060101010101" pitchFamily="49" charset="-122"/>
            </a:endParaRPr>
          </a:p>
          <a:p>
            <a:pPr lvl="1" eaLnBrk="1" hangingPunct="1">
              <a:defRPr/>
            </a:pPr>
            <a:r>
              <a:rPr lang="zh-CN" altLang="en-US" b="1" dirty="0">
                <a:latin typeface="楷体" panose="02010609060101010101" pitchFamily="49" charset="-122"/>
                <a:ea typeface="楷体" panose="02010609060101010101" pitchFamily="49" charset="-122"/>
              </a:rPr>
              <a:t>寄存器分配算法可选</a:t>
            </a:r>
            <a:endParaRPr lang="en-US" altLang="zh-CN" b="1" dirty="0">
              <a:latin typeface="楷体" panose="02010609060101010101" pitchFamily="49" charset="-122"/>
              <a:ea typeface="楷体" panose="02010609060101010101" pitchFamily="49" charset="-122"/>
            </a:endParaRPr>
          </a:p>
          <a:p>
            <a:pPr lvl="1" eaLnBrk="1" hangingPunct="1">
              <a:defRPr/>
            </a:pPr>
            <a:r>
              <a:rPr lang="zh-CN" altLang="en-US" b="1" dirty="0">
                <a:latin typeface="楷体" panose="02010609060101010101" pitchFamily="49" charset="-122"/>
                <a:ea typeface="楷体" panose="02010609060101010101" pitchFamily="49" charset="-122"/>
              </a:rPr>
              <a:t>机器代码生成有模板可以参考匹配</a:t>
            </a:r>
            <a:endParaRPr lang="en-US" altLang="zh-CN" b="1" dirty="0">
              <a:latin typeface="楷体" panose="02010609060101010101" pitchFamily="49" charset="-122"/>
              <a:ea typeface="楷体" panose="02010609060101010101" pitchFamily="49" charset="-122"/>
            </a:endParaRPr>
          </a:p>
          <a:p>
            <a:pPr eaLnBrk="1" hangingPunct="1">
              <a:defRPr/>
            </a:pPr>
            <a:r>
              <a:rPr lang="zh-CN" altLang="en-US" b="1" dirty="0">
                <a:solidFill>
                  <a:srgbClr val="002060"/>
                </a:solidFill>
                <a:latin typeface="楷体" panose="02010609060101010101" pitchFamily="49" charset="-122"/>
                <a:ea typeface="楷体" panose="02010609060101010101" pitchFamily="49" charset="-122"/>
              </a:rPr>
              <a:t>信心不足？</a:t>
            </a:r>
            <a:endParaRPr lang="en-US" altLang="zh-CN" b="1" dirty="0">
              <a:solidFill>
                <a:srgbClr val="002060"/>
              </a:solidFill>
              <a:latin typeface="楷体" panose="02010609060101010101" pitchFamily="49" charset="-122"/>
              <a:ea typeface="楷体" panose="02010609060101010101" pitchFamily="49" charset="-122"/>
            </a:endParaRPr>
          </a:p>
          <a:p>
            <a:pPr lvl="1" eaLnBrk="1" hangingPunct="1">
              <a:defRPr/>
            </a:pPr>
            <a:r>
              <a:rPr lang="zh-CN" altLang="en-US" b="1" dirty="0">
                <a:latin typeface="楷体" panose="02010609060101010101" pitchFamily="49" charset="-122"/>
                <a:ea typeface="楷体" panose="02010609060101010101" pitchFamily="49" charset="-122"/>
              </a:rPr>
              <a:t>超越自我</a:t>
            </a:r>
            <a:endParaRPr lang="en-US" altLang="zh-CN" b="1" dirty="0">
              <a:latin typeface="楷体" panose="02010609060101010101" pitchFamily="49" charset="-122"/>
              <a:ea typeface="楷体" panose="02010609060101010101" pitchFamily="49" charset="-122"/>
            </a:endParaRPr>
          </a:p>
          <a:p>
            <a:pPr lvl="1" eaLnBrk="1" hangingPunct="1">
              <a:defRPr/>
            </a:pPr>
            <a:r>
              <a:rPr lang="zh-CN" altLang="en-US" b="1" dirty="0">
                <a:latin typeface="楷体" panose="02010609060101010101" pitchFamily="49" charset="-122"/>
                <a:ea typeface="楷体" panose="02010609060101010101" pitchFamily="49" charset="-122"/>
              </a:rPr>
              <a:t>历史经验告诉我们，完成功能实现没有问题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69484-7F55-42BB-9226-9B105E57AE93}"/>
              </a:ext>
            </a:extLst>
          </p:cNvPr>
          <p:cNvSpPr>
            <a:spLocks noGrp="1"/>
          </p:cNvSpPr>
          <p:nvPr>
            <p:ph type="title"/>
          </p:nvPr>
        </p:nvSpPr>
        <p:spPr/>
        <p:txBody>
          <a:bodyPr/>
          <a:lstStyle/>
          <a:p>
            <a:pPr>
              <a:defRPr/>
            </a:pPr>
            <a:r>
              <a:rPr lang="zh-CN" altLang="en-US" dirty="0"/>
              <a:t>题目</a:t>
            </a:r>
          </a:p>
        </p:txBody>
      </p:sp>
      <p:pic>
        <p:nvPicPr>
          <p:cNvPr id="5" name="图片 4">
            <a:extLst>
              <a:ext uri="{FF2B5EF4-FFF2-40B4-BE49-F238E27FC236}">
                <a16:creationId xmlns:a16="http://schemas.microsoft.com/office/drawing/2014/main" id="{57AB73E1-8DC1-478C-B945-05DC0BF5B1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2709863"/>
            <a:ext cx="5616575"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s://ss3.bdstatic.com/70cFv8Sh_Q1YnxGkpoWK1HF6hhy/it/u=2381917177,1787867504&amp;fm=26&amp;gp=0.jpg">
            <a:extLst>
              <a:ext uri="{FF2B5EF4-FFF2-40B4-BE49-F238E27FC236}">
                <a16:creationId xmlns:a16="http://schemas.microsoft.com/office/drawing/2014/main" id="{11820659-E293-4AF2-B134-3BCF1727A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1636713"/>
            <a:ext cx="10509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s://ss1.bdstatic.com/70cFvXSh_Q1YnxGkpoWK1HF6hhy/it/u=2014962680,2468090271&amp;fm=26&amp;gp=0.jpg">
            <a:extLst>
              <a:ext uri="{FF2B5EF4-FFF2-40B4-BE49-F238E27FC236}">
                <a16:creationId xmlns:a16="http://schemas.microsoft.com/office/drawing/2014/main" id="{5D5844C7-1663-40CF-96FE-4585A4F1A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1597025"/>
            <a:ext cx="93662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https://ss0.bdstatic.com/70cFuHSh_Q1YnxGkpoWK1HF6hhy/it/u=414060011,726720215&amp;fm=26&amp;gp=0.jpg">
            <a:extLst>
              <a:ext uri="{FF2B5EF4-FFF2-40B4-BE49-F238E27FC236}">
                <a16:creationId xmlns:a16="http://schemas.microsoft.com/office/drawing/2014/main" id="{F74FED84-362F-458E-89C6-BB1171F340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8109" b="5013"/>
          <a:stretch>
            <a:fillRect/>
          </a:stretch>
        </p:blipFill>
        <p:spPr bwMode="auto">
          <a:xfrm>
            <a:off x="2555875" y="1636713"/>
            <a:ext cx="93980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箭头连接符 8">
            <a:extLst>
              <a:ext uri="{FF2B5EF4-FFF2-40B4-BE49-F238E27FC236}">
                <a16:creationId xmlns:a16="http://schemas.microsoft.com/office/drawing/2014/main" id="{4CBF8A41-3EA8-4133-BCF2-C4F2670F7C0D}"/>
              </a:ext>
            </a:extLst>
          </p:cNvPr>
          <p:cNvCxnSpPr/>
          <p:nvPr/>
        </p:nvCxnSpPr>
        <p:spPr bwMode="auto">
          <a:xfrm>
            <a:off x="1476375" y="2146300"/>
            <a:ext cx="935038" cy="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AFB0C973-C466-40D6-AE03-E225A13B601E}"/>
              </a:ext>
            </a:extLst>
          </p:cNvPr>
          <p:cNvCxnSpPr/>
          <p:nvPr/>
        </p:nvCxnSpPr>
        <p:spPr bwMode="auto">
          <a:xfrm>
            <a:off x="3563938" y="2146300"/>
            <a:ext cx="936625" cy="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544464C9-731D-42A5-9BE2-5035F6631E41}"/>
              </a:ext>
            </a:extLst>
          </p:cNvPr>
          <p:cNvSpPr txBox="1">
            <a:spLocks noChangeArrowheads="1"/>
          </p:cNvSpPr>
          <p:nvPr/>
        </p:nvSpPr>
        <p:spPr bwMode="auto">
          <a:xfrm>
            <a:off x="688975" y="1349375"/>
            <a:ext cx="8275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楷体_GB2312" pitchFamily="49" charset="-122"/>
                <a:ea typeface="宋体" panose="02010600030101010101" pitchFamily="2" charset="-122"/>
              </a:defRPr>
            </a:lvl1pPr>
            <a:lvl2pPr marL="742950" indent="-285750">
              <a:defRPr sz="2400" b="1">
                <a:solidFill>
                  <a:schemeClr val="tx1"/>
                </a:solidFill>
                <a:latin typeface="楷体_GB2312" pitchFamily="49" charset="-122"/>
                <a:ea typeface="宋体" panose="02010600030101010101" pitchFamily="2" charset="-122"/>
              </a:defRPr>
            </a:lvl2pPr>
            <a:lvl3pPr marL="1143000" indent="-228600">
              <a:defRPr sz="2400" b="1">
                <a:solidFill>
                  <a:schemeClr val="tx1"/>
                </a:solidFill>
                <a:latin typeface="楷体_GB2312" pitchFamily="49" charset="-122"/>
                <a:ea typeface="宋体" panose="02010600030101010101" pitchFamily="2" charset="-122"/>
              </a:defRPr>
            </a:lvl3pPr>
            <a:lvl4pPr marL="1600200" indent="-228600">
              <a:defRPr sz="2400" b="1">
                <a:solidFill>
                  <a:schemeClr val="tx1"/>
                </a:solidFill>
                <a:latin typeface="楷体_GB2312" pitchFamily="49" charset="-122"/>
                <a:ea typeface="宋体" panose="02010600030101010101" pitchFamily="2" charset="-122"/>
              </a:defRPr>
            </a:lvl4pPr>
            <a:lvl5pPr marL="2057400" indent="-228600">
              <a:defRPr sz="2400" b="1">
                <a:solidFill>
                  <a:schemeClr val="tx1"/>
                </a:solidFill>
                <a:latin typeface="楷体_GB2312" pitchFamily="49"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r>
              <a:rPr lang="en-US" altLang="zh-CN" sz="2000">
                <a:solidFill>
                  <a:srgbClr val="C00000"/>
                </a:solidFill>
                <a:latin typeface="Cooper Black" panose="0208090404030B020404" pitchFamily="18" charset="0"/>
              </a:rPr>
              <a:t>MiniC/SysY               Eeyore	                     Tigger            RISC-V</a:t>
            </a:r>
            <a:endParaRPr lang="zh-CN" altLang="en-US" sz="2000">
              <a:solidFill>
                <a:srgbClr val="C00000"/>
              </a:solidFill>
              <a:latin typeface="Cooper Black" panose="0208090404030B020404" pitchFamily="18" charset="0"/>
            </a:endParaRPr>
          </a:p>
        </p:txBody>
      </p:sp>
      <p:cxnSp>
        <p:nvCxnSpPr>
          <p:cNvPr id="12" name="直接箭头连接符 11">
            <a:extLst>
              <a:ext uri="{FF2B5EF4-FFF2-40B4-BE49-F238E27FC236}">
                <a16:creationId xmlns:a16="http://schemas.microsoft.com/office/drawing/2014/main" id="{FF007C4D-0211-426C-A331-6D50108CC10B}"/>
              </a:ext>
            </a:extLst>
          </p:cNvPr>
          <p:cNvCxnSpPr/>
          <p:nvPr/>
        </p:nvCxnSpPr>
        <p:spPr bwMode="auto">
          <a:xfrm>
            <a:off x="5580063" y="2097088"/>
            <a:ext cx="936625" cy="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pic>
        <p:nvPicPr>
          <p:cNvPr id="13" name="Picture 20" descr="https://ss0.bdstatic.com/70cFvHSh_Q1YnxGkpoWK1HF6hhy/it/u=3888603823,1494506469&amp;fm=26&amp;gp=0.jpg">
            <a:extLst>
              <a:ext uri="{FF2B5EF4-FFF2-40B4-BE49-F238E27FC236}">
                <a16:creationId xmlns:a16="http://schemas.microsoft.com/office/drawing/2014/main" id="{07CAAE36-1C34-4C0D-A9B4-511F3F24DB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8613" y="1749425"/>
            <a:ext cx="9366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C1D8F32-C826-4433-8BCB-3A5DDB8E3148}"/>
              </a:ext>
            </a:extLst>
          </p:cNvPr>
          <p:cNvSpPr txBox="1"/>
          <p:nvPr/>
        </p:nvSpPr>
        <p:spPr>
          <a:xfrm>
            <a:off x="1349375" y="1730375"/>
            <a:ext cx="5329238" cy="368300"/>
          </a:xfrm>
          <a:prstGeom prst="rect">
            <a:avLst/>
          </a:prstGeom>
          <a:noFill/>
        </p:spPr>
        <p:txBody>
          <a:bodyPr>
            <a:spAutoFit/>
          </a:bodyPr>
          <a:lstStyle/>
          <a:p>
            <a:pPr>
              <a:defRPr/>
            </a:pPr>
            <a:r>
              <a:rPr lang="zh-CN" altLang="en-US" sz="1800" dirty="0">
                <a:solidFill>
                  <a:srgbClr val="C00000"/>
                </a:solidFill>
                <a:latin typeface="+mj-ea"/>
                <a:ea typeface="+mj-ea"/>
              </a:rPr>
              <a:t>语法分析</a:t>
            </a:r>
            <a:r>
              <a:rPr lang="en-US" altLang="zh-CN" sz="1800" dirty="0">
                <a:solidFill>
                  <a:srgbClr val="C00000"/>
                </a:solidFill>
                <a:latin typeface="+mj-ea"/>
                <a:ea typeface="+mj-ea"/>
              </a:rPr>
              <a:t>         </a:t>
            </a:r>
            <a:r>
              <a:rPr lang="zh-CN" altLang="en-US" sz="1800" dirty="0">
                <a:solidFill>
                  <a:srgbClr val="C00000"/>
                </a:solidFill>
                <a:latin typeface="+mj-ea"/>
                <a:ea typeface="+mj-ea"/>
              </a:rPr>
              <a:t>寄存器分配</a:t>
            </a:r>
            <a:r>
              <a:rPr lang="en-US" altLang="zh-CN" sz="1800" dirty="0">
                <a:solidFill>
                  <a:srgbClr val="C00000"/>
                </a:solidFill>
                <a:latin typeface="+mj-ea"/>
                <a:ea typeface="+mj-ea"/>
              </a:rPr>
              <a:t>	    </a:t>
            </a:r>
            <a:r>
              <a:rPr lang="zh-CN" altLang="en-US" sz="1800" dirty="0">
                <a:solidFill>
                  <a:srgbClr val="C00000"/>
                </a:solidFill>
                <a:latin typeface="+mj-ea"/>
                <a:ea typeface="+mj-ea"/>
              </a:rPr>
              <a:t>代码生成</a:t>
            </a:r>
          </a:p>
        </p:txBody>
      </p:sp>
      <p:sp>
        <p:nvSpPr>
          <p:cNvPr id="15" name="TextBox 14">
            <a:extLst>
              <a:ext uri="{FF2B5EF4-FFF2-40B4-BE49-F238E27FC236}">
                <a16:creationId xmlns:a16="http://schemas.microsoft.com/office/drawing/2014/main" id="{97F0D0D2-4034-4BD7-9DEE-DB82A7F4E4D7}"/>
              </a:ext>
            </a:extLst>
          </p:cNvPr>
          <p:cNvSpPr txBox="1"/>
          <p:nvPr/>
        </p:nvSpPr>
        <p:spPr>
          <a:xfrm>
            <a:off x="1349375" y="2152650"/>
            <a:ext cx="5329238" cy="369888"/>
          </a:xfrm>
          <a:prstGeom prst="rect">
            <a:avLst/>
          </a:prstGeom>
          <a:noFill/>
        </p:spPr>
        <p:txBody>
          <a:bodyPr>
            <a:spAutoFit/>
          </a:bodyPr>
          <a:lstStyle/>
          <a:p>
            <a:pPr>
              <a:defRPr/>
            </a:pPr>
            <a:r>
              <a:rPr lang="en-US" altLang="zh-CN" sz="1800" dirty="0">
                <a:solidFill>
                  <a:srgbClr val="C00000"/>
                </a:solidFill>
                <a:latin typeface="+mn-lt"/>
                <a:ea typeface="+mj-ea"/>
              </a:rPr>
              <a:t>Lex/YACC</a:t>
            </a:r>
            <a:endParaRPr lang="zh-CN" altLang="en-US" sz="1800" dirty="0">
              <a:solidFill>
                <a:srgbClr val="C00000"/>
              </a:solidFill>
              <a:latin typeface="+mn-lt"/>
              <a:ea typeface="+mj-ea"/>
            </a:endParaRPr>
          </a:p>
        </p:txBody>
      </p:sp>
      <p:pic>
        <p:nvPicPr>
          <p:cNvPr id="16" name="Picture 4" descr="See the source image">
            <a:extLst>
              <a:ext uri="{FF2B5EF4-FFF2-40B4-BE49-F238E27FC236}">
                <a16:creationId xmlns:a16="http://schemas.microsoft.com/office/drawing/2014/main" id="{6658A7E6-F071-4289-8DB4-EAC4764B9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538" y="5338763"/>
            <a:ext cx="571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descr="https://timgsa.baidu.com/timg?image&amp;quality=80&amp;size=b9999_10000&amp;sec=1555650247986&amp;di=6d88cfa49e5f7a1a14f51eb4cbb8b906&amp;imgtype=0&amp;src=http%3A%2F%2Fphoto.16pic.com%2F00%2F37%2F80%2F16pic_3780546_b.jpg">
            <a:extLst>
              <a:ext uri="{FF2B5EF4-FFF2-40B4-BE49-F238E27FC236}">
                <a16:creationId xmlns:a16="http://schemas.microsoft.com/office/drawing/2014/main" id="{0DFF4E1C-9F26-4135-8C76-06A201B7DC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5888" y="5307013"/>
            <a:ext cx="614362"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13F9B024-1FA1-4847-A2A5-3511A4B0EE32}"/>
              </a:ext>
            </a:extLst>
          </p:cNvPr>
          <p:cNvSpPr txBox="1">
            <a:spLocks noChangeArrowheads="1"/>
          </p:cNvSpPr>
          <p:nvPr/>
        </p:nvSpPr>
        <p:spPr bwMode="auto">
          <a:xfrm>
            <a:off x="1079500" y="5049838"/>
            <a:ext cx="7705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楷体_GB2312" pitchFamily="49" charset="-122"/>
                <a:ea typeface="宋体" panose="02010600030101010101" pitchFamily="2" charset="-122"/>
              </a:defRPr>
            </a:lvl1pPr>
            <a:lvl2pPr marL="742950" indent="-285750">
              <a:defRPr sz="2400" b="1">
                <a:solidFill>
                  <a:schemeClr val="tx1"/>
                </a:solidFill>
                <a:latin typeface="楷体_GB2312" pitchFamily="49" charset="-122"/>
                <a:ea typeface="宋体" panose="02010600030101010101" pitchFamily="2" charset="-122"/>
              </a:defRPr>
            </a:lvl2pPr>
            <a:lvl3pPr marL="1143000" indent="-228600">
              <a:defRPr sz="2400" b="1">
                <a:solidFill>
                  <a:schemeClr val="tx1"/>
                </a:solidFill>
                <a:latin typeface="楷体_GB2312" pitchFamily="49" charset="-122"/>
                <a:ea typeface="宋体" panose="02010600030101010101" pitchFamily="2" charset="-122"/>
              </a:defRPr>
            </a:lvl3pPr>
            <a:lvl4pPr marL="1600200" indent="-228600">
              <a:defRPr sz="2400" b="1">
                <a:solidFill>
                  <a:schemeClr val="tx1"/>
                </a:solidFill>
                <a:latin typeface="楷体_GB2312" pitchFamily="49" charset="-122"/>
                <a:ea typeface="宋体" panose="02010600030101010101" pitchFamily="2" charset="-122"/>
              </a:defRPr>
            </a:lvl4pPr>
            <a:lvl5pPr marL="2057400" indent="-228600">
              <a:defRPr sz="2400" b="1">
                <a:solidFill>
                  <a:schemeClr val="tx1"/>
                </a:solidFill>
                <a:latin typeface="楷体_GB2312" pitchFamily="49"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r>
              <a:rPr lang="en-US" altLang="zh-CN" sz="2000">
                <a:solidFill>
                  <a:srgbClr val="0070C0"/>
                </a:solidFill>
                <a:latin typeface="Cooper Black" panose="0208090404030B020404" pitchFamily="18" charset="0"/>
              </a:rPr>
              <a:t>MiniJava             Piglet	       Kanga                     MIPS</a:t>
            </a:r>
            <a:endParaRPr lang="zh-CN" altLang="en-US" sz="2000">
              <a:solidFill>
                <a:srgbClr val="0070C0"/>
              </a:solidFill>
              <a:latin typeface="Cooper Black" panose="0208090404030B020404" pitchFamily="18" charset="0"/>
            </a:endParaRPr>
          </a:p>
        </p:txBody>
      </p:sp>
      <p:cxnSp>
        <p:nvCxnSpPr>
          <p:cNvPr id="19" name="直接箭头连接符 18">
            <a:extLst>
              <a:ext uri="{FF2B5EF4-FFF2-40B4-BE49-F238E27FC236}">
                <a16:creationId xmlns:a16="http://schemas.microsoft.com/office/drawing/2014/main" id="{56755B07-E1C0-45CF-B691-D6662547A668}"/>
              </a:ext>
            </a:extLst>
          </p:cNvPr>
          <p:cNvCxnSpPr/>
          <p:nvPr/>
        </p:nvCxnSpPr>
        <p:spPr bwMode="auto">
          <a:xfrm>
            <a:off x="1368425" y="5853113"/>
            <a:ext cx="935038" cy="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E088A00F-BD68-4C46-ACE3-B4E3057A60B6}"/>
              </a:ext>
            </a:extLst>
          </p:cNvPr>
          <p:cNvCxnSpPr/>
          <p:nvPr/>
        </p:nvCxnSpPr>
        <p:spPr bwMode="auto">
          <a:xfrm>
            <a:off x="3455988" y="5853113"/>
            <a:ext cx="936625" cy="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1B98BA0D-BD11-43B8-93BF-1F2F30E81539}"/>
              </a:ext>
            </a:extLst>
          </p:cNvPr>
          <p:cNvCxnSpPr/>
          <p:nvPr/>
        </p:nvCxnSpPr>
        <p:spPr bwMode="auto">
          <a:xfrm>
            <a:off x="5472113" y="5805488"/>
            <a:ext cx="936625" cy="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pic>
        <p:nvPicPr>
          <p:cNvPr id="22" name="Picture 18" descr="https://timgsa.baidu.com/timg?image&amp;quality=80&amp;size=b9999_10000&amp;sec=1555650544006&amp;di=ca8dbd79ece1903dfe440d72ec8ae373&amp;imgtype=0&amp;src=http%3A%2F%2Fmmbiz.qpic.cn%2Fmmbiz_jpg%2F7WROCuSzOIZMXnxX7ffv2CZ6rvibb8qcE3LhmGYpSd4ZADJfpRdEDFGn5RPbBRygWNvSswZqA1thyRYsZGcNic4Q%2F640%3Fwx_fmt%3Djpeg">
            <a:extLst>
              <a:ext uri="{FF2B5EF4-FFF2-40B4-BE49-F238E27FC236}">
                <a16:creationId xmlns:a16="http://schemas.microsoft.com/office/drawing/2014/main" id="{70AF9B1E-16C4-4136-BA39-A9B4E1E9E3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2463" y="5338763"/>
            <a:ext cx="811212"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https://timgsa.baidu.com/timg?image&amp;quality=80&amp;size=b9999_10000&amp;sec=1555650652011&amp;di=171387fa58b73b97e547266143fd30be&amp;imgtype=0&amp;src=http%3A%2F%2Fgss0.baidu.com%2F-vo3dSag_xI4khGko9WTAnF6hhy%2Fzhidao%2Fpic%2Fitem%2Fa2cc7cd98d1001e92c177bd4b40e7bec55e797c5.jpg">
            <a:extLst>
              <a:ext uri="{FF2B5EF4-FFF2-40B4-BE49-F238E27FC236}">
                <a16:creationId xmlns:a16="http://schemas.microsoft.com/office/drawing/2014/main" id="{3DA62D92-CE4F-44CB-833C-3316F7EE1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2100" y="5373688"/>
            <a:ext cx="10080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3B0B5B2C-3CA7-45E2-8DAE-B2F1D95F3824}"/>
              </a:ext>
            </a:extLst>
          </p:cNvPr>
          <p:cNvSpPr txBox="1"/>
          <p:nvPr/>
        </p:nvSpPr>
        <p:spPr>
          <a:xfrm>
            <a:off x="1241425" y="5430838"/>
            <a:ext cx="5329238" cy="369887"/>
          </a:xfrm>
          <a:prstGeom prst="rect">
            <a:avLst/>
          </a:prstGeom>
          <a:noFill/>
        </p:spPr>
        <p:txBody>
          <a:bodyPr>
            <a:spAutoFit/>
          </a:bodyPr>
          <a:lstStyle/>
          <a:p>
            <a:pPr>
              <a:defRPr/>
            </a:pPr>
            <a:r>
              <a:rPr lang="zh-CN" altLang="en-US" sz="1800" dirty="0">
                <a:solidFill>
                  <a:srgbClr val="0070C0"/>
                </a:solidFill>
                <a:latin typeface="+mj-ea"/>
                <a:ea typeface="+mj-ea"/>
              </a:rPr>
              <a:t>语法分析</a:t>
            </a:r>
            <a:r>
              <a:rPr lang="en-US" altLang="zh-CN" sz="1800" dirty="0">
                <a:solidFill>
                  <a:srgbClr val="0070C0"/>
                </a:solidFill>
                <a:latin typeface="+mj-ea"/>
                <a:ea typeface="+mj-ea"/>
              </a:rPr>
              <a:t>         </a:t>
            </a:r>
            <a:r>
              <a:rPr lang="zh-CN" altLang="en-US" sz="1800" dirty="0">
                <a:solidFill>
                  <a:srgbClr val="0070C0"/>
                </a:solidFill>
                <a:latin typeface="+mj-ea"/>
                <a:ea typeface="+mj-ea"/>
              </a:rPr>
              <a:t>寄存器分配</a:t>
            </a:r>
            <a:r>
              <a:rPr lang="en-US" altLang="zh-CN" sz="1800" dirty="0">
                <a:solidFill>
                  <a:srgbClr val="0070C0"/>
                </a:solidFill>
                <a:latin typeface="+mj-ea"/>
                <a:ea typeface="+mj-ea"/>
              </a:rPr>
              <a:t>	    </a:t>
            </a:r>
            <a:r>
              <a:rPr lang="zh-CN" altLang="en-US" sz="1800" dirty="0">
                <a:solidFill>
                  <a:srgbClr val="0070C0"/>
                </a:solidFill>
                <a:latin typeface="+mj-ea"/>
                <a:ea typeface="+mj-ea"/>
              </a:rPr>
              <a:t>代码生成</a:t>
            </a:r>
          </a:p>
        </p:txBody>
      </p:sp>
      <p:sp>
        <p:nvSpPr>
          <p:cNvPr id="25" name="TextBox 24">
            <a:extLst>
              <a:ext uri="{FF2B5EF4-FFF2-40B4-BE49-F238E27FC236}">
                <a16:creationId xmlns:a16="http://schemas.microsoft.com/office/drawing/2014/main" id="{CBB9770C-8CAE-484B-ACCE-F2C3ADF83524}"/>
              </a:ext>
            </a:extLst>
          </p:cNvPr>
          <p:cNvSpPr txBox="1"/>
          <p:nvPr/>
        </p:nvSpPr>
        <p:spPr>
          <a:xfrm>
            <a:off x="1314450" y="5856288"/>
            <a:ext cx="5327650" cy="369887"/>
          </a:xfrm>
          <a:prstGeom prst="rect">
            <a:avLst/>
          </a:prstGeom>
          <a:noFill/>
        </p:spPr>
        <p:txBody>
          <a:bodyPr>
            <a:spAutoFit/>
          </a:bodyPr>
          <a:lstStyle/>
          <a:p>
            <a:pPr>
              <a:defRPr/>
            </a:pPr>
            <a:r>
              <a:rPr lang="en-US" altLang="zh-CN" sz="1800" dirty="0" err="1">
                <a:solidFill>
                  <a:srgbClr val="0070C0"/>
                </a:solidFill>
                <a:latin typeface="+mn-lt"/>
                <a:ea typeface="+mj-ea"/>
              </a:rPr>
              <a:t>JavaCC</a:t>
            </a:r>
            <a:endParaRPr lang="zh-CN" altLang="en-US" sz="1800" dirty="0">
              <a:solidFill>
                <a:srgbClr val="0070C0"/>
              </a:solidFill>
              <a:latin typeface="+mn-lt"/>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0-#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0-#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0-#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0-#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0-#ppt_w/2"/>
                                          </p:val>
                                        </p:tav>
                                        <p:tav tm="100000">
                                          <p:val>
                                            <p:strVal val="#ppt_x"/>
                                          </p:val>
                                        </p:tav>
                                      </p:tavLst>
                                    </p:anim>
                                    <p:anim calcmode="lin" valueType="num">
                                      <p:cBhvr additive="base">
                                        <p:cTn id="62" dur="500" fill="hold"/>
                                        <p:tgtEl>
                                          <p:spTgt spid="19"/>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0-#ppt_w/2"/>
                                          </p:val>
                                        </p:tav>
                                        <p:tav tm="100000">
                                          <p:val>
                                            <p:strVal val="#ppt_x"/>
                                          </p:val>
                                        </p:tav>
                                      </p:tavLst>
                                    </p:anim>
                                    <p:anim calcmode="lin" valueType="num">
                                      <p:cBhvr additive="base">
                                        <p:cTn id="66" dur="500" fill="hold"/>
                                        <p:tgtEl>
                                          <p:spTgt spid="20"/>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0-#ppt_w/2"/>
                                          </p:val>
                                        </p:tav>
                                        <p:tav tm="100000">
                                          <p:val>
                                            <p:strVal val="#ppt_x"/>
                                          </p:val>
                                        </p:tav>
                                      </p:tavLst>
                                    </p:anim>
                                    <p:anim calcmode="lin" valueType="num">
                                      <p:cBhvr additive="base">
                                        <p:cTn id="74" dur="500" fill="hold"/>
                                        <p:tgtEl>
                                          <p:spTgt spid="22"/>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0-#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0-#ppt_w/2"/>
                                          </p:val>
                                        </p:tav>
                                        <p:tav tm="100000">
                                          <p:val>
                                            <p:strVal val="#ppt_x"/>
                                          </p:val>
                                        </p:tav>
                                      </p:tavLst>
                                    </p:anim>
                                    <p:anim calcmode="lin" valueType="num">
                                      <p:cBhvr additive="base">
                                        <p:cTn id="82" dur="500" fill="hold"/>
                                        <p:tgtEl>
                                          <p:spTgt spid="24"/>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0-#ppt_w/2"/>
                                          </p:val>
                                        </p:tav>
                                        <p:tav tm="100000">
                                          <p:val>
                                            <p:strVal val="#ppt_x"/>
                                          </p:val>
                                        </p:tav>
                                      </p:tavLst>
                                    </p:anim>
                                    <p:anim calcmode="lin" valueType="num">
                                      <p:cBhvr additive="base">
                                        <p:cTn id="8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0" presetClass="entr" presetSubtype="0" fill="hold"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fade">
                                      <p:cBhvr>
                                        <p:cTn id="9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8"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0E3E3-0CA3-4EF6-812D-ED8C5840DFC5}"/>
              </a:ext>
            </a:extLst>
          </p:cNvPr>
          <p:cNvSpPr>
            <a:spLocks noGrp="1"/>
          </p:cNvSpPr>
          <p:nvPr>
            <p:ph type="title"/>
          </p:nvPr>
        </p:nvSpPr>
        <p:spPr/>
        <p:txBody>
          <a:bodyPr/>
          <a:lstStyle/>
          <a:p>
            <a:pPr>
              <a:defRPr/>
            </a:pPr>
            <a:r>
              <a:rPr lang="zh-CN" altLang="en-US" dirty="0"/>
              <a:t>题目要求</a:t>
            </a:r>
          </a:p>
        </p:txBody>
      </p:sp>
      <p:sp>
        <p:nvSpPr>
          <p:cNvPr id="24579" name="内容占位符 2">
            <a:extLst>
              <a:ext uri="{FF2B5EF4-FFF2-40B4-BE49-F238E27FC236}">
                <a16:creationId xmlns:a16="http://schemas.microsoft.com/office/drawing/2014/main" id="{D3D70A0F-45CD-4A27-9745-003EDE490314}"/>
              </a:ext>
            </a:extLst>
          </p:cNvPr>
          <p:cNvSpPr>
            <a:spLocks noGrp="1"/>
          </p:cNvSpPr>
          <p:nvPr>
            <p:ph idx="1"/>
          </p:nvPr>
        </p:nvSpPr>
        <p:spPr>
          <a:xfrm>
            <a:off x="566738" y="1412875"/>
            <a:ext cx="8253412" cy="5040313"/>
          </a:xfrm>
        </p:spPr>
        <p:txBody>
          <a:bodyPr/>
          <a:lstStyle/>
          <a:p>
            <a:r>
              <a:rPr lang="zh-CN" altLang="en-US" sz="2400" b="0"/>
              <a:t>开发一个将 </a:t>
            </a:r>
            <a:r>
              <a:rPr lang="en-US" altLang="zh-CN" sz="2400" b="0"/>
              <a:t>SysY </a:t>
            </a:r>
            <a:r>
              <a:rPr lang="zh-CN" altLang="en-US" sz="2400" b="0"/>
              <a:t>（</a:t>
            </a:r>
            <a:r>
              <a:rPr lang="en-US" altLang="zh-CN" sz="2400" b="0"/>
              <a:t>C</a:t>
            </a:r>
            <a:r>
              <a:rPr lang="zh-CN" altLang="en-US" sz="2400" b="0"/>
              <a:t>语言子集）语言编译到 </a:t>
            </a:r>
            <a:r>
              <a:rPr lang="en-US" altLang="zh-CN" sz="2400" b="0"/>
              <a:t>RISC-V </a:t>
            </a:r>
            <a:r>
              <a:rPr lang="zh-CN" altLang="en-US" sz="2400" b="0"/>
              <a:t>汇编的编译器，包括两个步骤</a:t>
            </a:r>
            <a:r>
              <a:rPr lang="en-US" altLang="zh-CN" sz="2400" b="0"/>
              <a:t>:</a:t>
            </a:r>
          </a:p>
          <a:p>
            <a:pPr lvl="1"/>
            <a:r>
              <a:rPr lang="zh-CN" altLang="en-US" sz="2400" b="0">
                <a:solidFill>
                  <a:srgbClr val="C00000"/>
                </a:solidFill>
              </a:rPr>
              <a:t>将 </a:t>
            </a:r>
            <a:r>
              <a:rPr lang="en-US" altLang="zh-CN" sz="2400" b="0">
                <a:solidFill>
                  <a:srgbClr val="C00000"/>
                </a:solidFill>
              </a:rPr>
              <a:t>SysY </a:t>
            </a:r>
            <a:r>
              <a:rPr lang="zh-CN" altLang="en-US" sz="2400" b="0">
                <a:solidFill>
                  <a:srgbClr val="C00000"/>
                </a:solidFill>
              </a:rPr>
              <a:t>语言编译到 </a:t>
            </a:r>
            <a:r>
              <a:rPr lang="en-US" altLang="zh-CN" sz="2400" b="0">
                <a:solidFill>
                  <a:srgbClr val="C00000"/>
                </a:solidFill>
              </a:rPr>
              <a:t>Koopa IR.</a:t>
            </a:r>
          </a:p>
          <a:p>
            <a:pPr lvl="1"/>
            <a:r>
              <a:rPr lang="zh-CN" altLang="en-US" sz="2400" b="0">
                <a:solidFill>
                  <a:srgbClr val="C00000"/>
                </a:solidFill>
              </a:rPr>
              <a:t>将 </a:t>
            </a:r>
            <a:r>
              <a:rPr lang="en-US" altLang="zh-CN" sz="2400" b="0">
                <a:solidFill>
                  <a:srgbClr val="C00000"/>
                </a:solidFill>
              </a:rPr>
              <a:t>Koopa IR </a:t>
            </a:r>
            <a:r>
              <a:rPr lang="zh-CN" altLang="en-US" sz="2400" b="0">
                <a:solidFill>
                  <a:srgbClr val="C00000"/>
                </a:solidFill>
              </a:rPr>
              <a:t>生成到 </a:t>
            </a:r>
            <a:r>
              <a:rPr lang="en-US" altLang="zh-CN" sz="2400" b="0">
                <a:solidFill>
                  <a:srgbClr val="C00000"/>
                </a:solidFill>
              </a:rPr>
              <a:t>RISC-V </a:t>
            </a:r>
            <a:r>
              <a:rPr lang="zh-CN" altLang="en-US" sz="2400" b="0">
                <a:solidFill>
                  <a:srgbClr val="C00000"/>
                </a:solidFill>
              </a:rPr>
              <a:t>汇编</a:t>
            </a:r>
            <a:r>
              <a:rPr lang="en-US" altLang="zh-CN" sz="2400" b="0">
                <a:solidFill>
                  <a:srgbClr val="C00000"/>
                </a:solidFill>
              </a:rPr>
              <a:t>.</a:t>
            </a:r>
          </a:p>
          <a:p>
            <a:r>
              <a:rPr lang="en-US" altLang="zh-CN" sz="2400" b="0"/>
              <a:t>Koopa IR </a:t>
            </a:r>
            <a:r>
              <a:rPr lang="zh-CN" altLang="en-US" sz="2400" b="0"/>
              <a:t>是我们为编译原理课程实践设计的一种中间表示，在形式上类似于 </a:t>
            </a:r>
            <a:r>
              <a:rPr lang="en-US" altLang="zh-CN" sz="2400" b="0"/>
              <a:t>LLVM IR, </a:t>
            </a:r>
            <a:r>
              <a:rPr lang="zh-CN" altLang="en-US" sz="2400" b="0"/>
              <a:t>但简化了相当多的内容。</a:t>
            </a:r>
            <a:endParaRPr lang="en-US" altLang="zh-CN" sz="2400" b="0"/>
          </a:p>
          <a:p>
            <a:r>
              <a:rPr lang="zh-CN" altLang="en-US" sz="2400" b="0"/>
              <a:t>我们为 </a:t>
            </a:r>
            <a:r>
              <a:rPr lang="en-US" altLang="zh-CN" sz="2400" b="0"/>
              <a:t>Koopa IR </a:t>
            </a:r>
            <a:r>
              <a:rPr lang="zh-CN" altLang="en-US" sz="2400" b="0"/>
              <a:t>设计了配套的运行时库</a:t>
            </a:r>
            <a:r>
              <a:rPr lang="en-US" altLang="zh-CN" sz="2400" b="0"/>
              <a:t>, </a:t>
            </a:r>
            <a:r>
              <a:rPr lang="zh-CN" altLang="en-US" sz="2400" b="0"/>
              <a:t>你的编译器可以借助这套运行时库来解析</a:t>
            </a:r>
            <a:r>
              <a:rPr lang="en-US" altLang="zh-CN" sz="2400" b="0"/>
              <a:t>/</a:t>
            </a:r>
            <a:r>
              <a:rPr lang="zh-CN" altLang="en-US" sz="2400" b="0"/>
              <a:t>生成</a:t>
            </a:r>
            <a:r>
              <a:rPr lang="en-US" altLang="zh-CN" sz="2400" b="0"/>
              <a:t>/</a:t>
            </a:r>
            <a:r>
              <a:rPr lang="zh-CN" altLang="en-US" sz="2400" b="0"/>
              <a:t>修改</a:t>
            </a:r>
            <a:r>
              <a:rPr lang="en-US" altLang="zh-CN" sz="2400" b="0"/>
              <a:t>/</a:t>
            </a:r>
            <a:r>
              <a:rPr lang="zh-CN" altLang="en-US" sz="2400" b="0"/>
              <a:t>输出 </a:t>
            </a:r>
            <a:r>
              <a:rPr lang="en-US" altLang="zh-CN" sz="2400" b="0"/>
              <a:t>Koopa IR</a:t>
            </a:r>
            <a:r>
              <a:rPr lang="zh-CN" altLang="en-US" sz="2400" b="0"/>
              <a:t>。</a:t>
            </a:r>
            <a:endParaRPr lang="en-US" altLang="zh-CN" sz="2400" b="0"/>
          </a:p>
        </p:txBody>
      </p:sp>
      <p:pic>
        <p:nvPicPr>
          <p:cNvPr id="24580" name="Picture 2" descr="https://gimg2.baidu.com/image_search/src=http%3A%2F%2Fhbimg.b0.upaiyun.com%2F590f0b593ce902f7a4a95ed00f6795fe6eebd69e6d1fe-DMjxEk_fw658&amp;refer=http%3A%2F%2Fhbimg.b0.upaiyun.com&amp;app=2002&amp;size=f9999,10000&amp;q=a80&amp;n=0&amp;g=0n&amp;fmt=jpeg?sec=1648201739&amp;t=7a22a7b2f2b82b3a83212fe9e5f0f72c">
            <a:extLst>
              <a:ext uri="{FF2B5EF4-FFF2-40B4-BE49-F238E27FC236}">
                <a16:creationId xmlns:a16="http://schemas.microsoft.com/office/drawing/2014/main" id="{A576F860-4C60-49F5-8AF6-1B273931D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414" b="11102"/>
          <a:stretch>
            <a:fillRect/>
          </a:stretch>
        </p:blipFill>
        <p:spPr bwMode="auto">
          <a:xfrm>
            <a:off x="1619250" y="4860925"/>
            <a:ext cx="194468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0B296B66-D22F-444F-8B73-42984966BE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3650"/>
            <a:ext cx="41624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BE8AF4-7401-40F1-9805-949B48885565}"/>
              </a:ext>
            </a:extLst>
          </p:cNvPr>
          <p:cNvSpPr txBox="1"/>
          <p:nvPr/>
        </p:nvSpPr>
        <p:spPr>
          <a:xfrm rot="21174424">
            <a:off x="4601464" y="2894859"/>
            <a:ext cx="4206601" cy="461665"/>
          </a:xfrm>
          <a:prstGeom prst="rect">
            <a:avLst/>
          </a:prstGeom>
          <a:noFill/>
        </p:spPr>
        <p:txBody>
          <a:bodyPr wrap="none">
            <a:spAutoFit/>
          </a:bodyPr>
          <a:lstStyle/>
          <a:p>
            <a:pPr>
              <a:defRPr/>
            </a:pPr>
            <a:r>
              <a:rPr lang="zh-CN" altLang="en-US" dirty="0">
                <a:highlight>
                  <a:srgbClr val="FFFF00"/>
                </a:highlight>
                <a:latin typeface="华光行草_CNKI" panose="02000500000000000000" pitchFamily="2" charset="-122"/>
                <a:ea typeface="华光行草_CNKI" panose="02000500000000000000" pitchFamily="2" charset="-122"/>
              </a:rPr>
              <a:t>每个孩子都可以写一个编译器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12E5EC57-7713-4361-BADE-A06E561E5582}"/>
              </a:ext>
            </a:extLst>
          </p:cNvPr>
          <p:cNvSpPr>
            <a:spLocks noGrp="1"/>
          </p:cNvSpPr>
          <p:nvPr>
            <p:ph type="title"/>
          </p:nvPr>
        </p:nvSpPr>
        <p:spPr/>
        <p:txBody>
          <a:bodyPr/>
          <a:lstStyle/>
          <a:p>
            <a:pPr>
              <a:defRPr/>
            </a:pPr>
            <a:r>
              <a:rPr lang="zh-CN" altLang="en-US" dirty="0"/>
              <a:t>可能的一些扩展性尝试</a:t>
            </a:r>
          </a:p>
        </p:txBody>
      </p:sp>
      <p:sp>
        <p:nvSpPr>
          <p:cNvPr id="25603" name="内容占位符 2">
            <a:extLst>
              <a:ext uri="{FF2B5EF4-FFF2-40B4-BE49-F238E27FC236}">
                <a16:creationId xmlns:a16="http://schemas.microsoft.com/office/drawing/2014/main" id="{CBA8DE85-BC24-4873-90A2-21B795D640A8}"/>
              </a:ext>
            </a:extLst>
          </p:cNvPr>
          <p:cNvSpPr>
            <a:spLocks noGrp="1" noChangeArrowheads="1"/>
          </p:cNvSpPr>
          <p:nvPr>
            <p:ph idx="1"/>
          </p:nvPr>
        </p:nvSpPr>
        <p:spPr/>
        <p:txBody>
          <a:bodyPr/>
          <a:lstStyle/>
          <a:p>
            <a:r>
              <a:rPr lang="zh-CN" altLang="en-US"/>
              <a:t>第</a:t>
            </a:r>
            <a:r>
              <a:rPr lang="en-US" altLang="zh-CN"/>
              <a:t>1</a:t>
            </a:r>
            <a:r>
              <a:rPr lang="zh-CN" altLang="en-US"/>
              <a:t>类：在其它平台上的编译器</a:t>
            </a:r>
            <a:endParaRPr lang="en-US" altLang="zh-CN"/>
          </a:p>
          <a:p>
            <a:pPr lvl="1"/>
            <a:r>
              <a:rPr lang="zh-CN" altLang="en-US"/>
              <a:t>例如</a:t>
            </a:r>
            <a:r>
              <a:rPr lang="en-US" altLang="zh-CN"/>
              <a:t>Android</a:t>
            </a:r>
            <a:r>
              <a:rPr lang="zh-CN" altLang="en-US"/>
              <a:t>、</a:t>
            </a:r>
            <a:r>
              <a:rPr lang="en-US" altLang="zh-CN"/>
              <a:t>iOS</a:t>
            </a:r>
            <a:r>
              <a:rPr lang="zh-CN" altLang="en-US"/>
              <a:t>等平台的</a:t>
            </a:r>
            <a:r>
              <a:rPr lang="en-US" altLang="zh-CN"/>
              <a:t>MiniJava</a:t>
            </a:r>
            <a:r>
              <a:rPr lang="zh-CN" altLang="en-US"/>
              <a:t>编译器</a:t>
            </a:r>
            <a:endParaRPr lang="en-US" altLang="zh-CN"/>
          </a:p>
          <a:p>
            <a:pPr lvl="1"/>
            <a:r>
              <a:rPr lang="zh-CN" altLang="en-US"/>
              <a:t>面向其它指令系统架构的编译器</a:t>
            </a:r>
            <a:endParaRPr lang="en-US" altLang="zh-CN"/>
          </a:p>
          <a:p>
            <a:pPr lvl="1"/>
            <a:r>
              <a:rPr lang="zh-CN" altLang="en-US"/>
              <a:t>和操作系统实习、体系结构实习结合</a:t>
            </a:r>
            <a:endParaRPr lang="en-US" altLang="zh-CN"/>
          </a:p>
          <a:p>
            <a:pPr lvl="1"/>
            <a:r>
              <a:rPr lang="zh-CN" altLang="en-US"/>
              <a:t>其它合理性变化或调整</a:t>
            </a:r>
            <a:endParaRPr lang="en-US" altLang="zh-CN"/>
          </a:p>
          <a:p>
            <a:r>
              <a:rPr lang="zh-CN" altLang="en-US"/>
              <a:t>第</a:t>
            </a:r>
            <a:r>
              <a:rPr lang="en-US" altLang="zh-CN"/>
              <a:t>2</a:t>
            </a:r>
            <a:r>
              <a:rPr lang="zh-CN" altLang="en-US"/>
              <a:t>类：其它语言的编译或解释器</a:t>
            </a:r>
            <a:endParaRPr lang="en-US" altLang="zh-CN"/>
          </a:p>
          <a:p>
            <a:pPr lvl="1"/>
            <a:r>
              <a:rPr lang="zh-CN" altLang="en-US"/>
              <a:t>例如：</a:t>
            </a:r>
            <a:r>
              <a:rPr lang="en-US" altLang="zh-CN"/>
              <a:t>Ruby</a:t>
            </a:r>
            <a:r>
              <a:rPr lang="zh-CN" altLang="en-US"/>
              <a:t>、</a:t>
            </a:r>
            <a:r>
              <a:rPr lang="en-US" altLang="zh-CN"/>
              <a:t>Python</a:t>
            </a:r>
            <a:r>
              <a:rPr lang="zh-CN" altLang="en-US"/>
              <a:t>、</a:t>
            </a:r>
            <a:r>
              <a:rPr lang="en-US" altLang="zh-CN"/>
              <a:t>Scheme</a:t>
            </a:r>
            <a:r>
              <a:rPr lang="zh-CN" altLang="en-US"/>
              <a:t>、</a:t>
            </a:r>
            <a:r>
              <a:rPr lang="en-US" altLang="zh-CN"/>
              <a:t>Clojure</a:t>
            </a:r>
          </a:p>
          <a:p>
            <a:r>
              <a:rPr lang="zh-CN" altLang="en-US"/>
              <a:t>第</a:t>
            </a:r>
            <a:r>
              <a:rPr lang="en-US" altLang="zh-CN"/>
              <a:t>3</a:t>
            </a:r>
            <a:r>
              <a:rPr lang="zh-CN" altLang="en-US"/>
              <a:t>类：自选题目</a:t>
            </a:r>
            <a:endParaRPr lang="en-US" altLang="zh-CN"/>
          </a:p>
          <a:p>
            <a:pPr lvl="1"/>
            <a:r>
              <a:rPr lang="zh-CN" altLang="en-US"/>
              <a:t>包括但不限于语言转换、程序分析、代码优化</a:t>
            </a:r>
            <a:endParaRPr lang="en-US" altLang="zh-CN"/>
          </a:p>
          <a:p>
            <a:r>
              <a:rPr lang="zh-CN" altLang="en-US">
                <a:solidFill>
                  <a:srgbClr val="FF0000"/>
                </a:solidFill>
              </a:rPr>
              <a:t>所有自选题目都需要和老师沟通并确认</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A1933DC0-1F9A-4502-8226-3124F099F28C}"/>
              </a:ext>
            </a:extLst>
          </p:cNvPr>
          <p:cNvSpPr>
            <a:spLocks noGrp="1"/>
          </p:cNvSpPr>
          <p:nvPr>
            <p:ph type="title"/>
          </p:nvPr>
        </p:nvSpPr>
        <p:spPr/>
        <p:txBody>
          <a:bodyPr/>
          <a:lstStyle/>
          <a:p>
            <a:pPr>
              <a:defRPr/>
            </a:pPr>
            <a:r>
              <a:rPr lang="zh-CN" altLang="en-US" dirty="0"/>
              <a:t>往年自选题示例</a:t>
            </a:r>
          </a:p>
        </p:txBody>
      </p:sp>
      <p:sp>
        <p:nvSpPr>
          <p:cNvPr id="26627" name="内容占位符 2">
            <a:extLst>
              <a:ext uri="{FF2B5EF4-FFF2-40B4-BE49-F238E27FC236}">
                <a16:creationId xmlns:a16="http://schemas.microsoft.com/office/drawing/2014/main" id="{E2BF9B22-DF2F-417C-B11D-21A1EDE6739A}"/>
              </a:ext>
            </a:extLst>
          </p:cNvPr>
          <p:cNvSpPr>
            <a:spLocks noGrp="1" noChangeArrowheads="1"/>
          </p:cNvSpPr>
          <p:nvPr>
            <p:ph idx="1"/>
          </p:nvPr>
        </p:nvSpPr>
        <p:spPr>
          <a:xfrm>
            <a:off x="0" y="1414463"/>
            <a:ext cx="9144000" cy="4678362"/>
          </a:xfrm>
        </p:spPr>
        <p:txBody>
          <a:bodyPr/>
          <a:lstStyle/>
          <a:p>
            <a:r>
              <a:rPr lang="en-US" altLang="zh-CN" sz="2800"/>
              <a:t>(3</a:t>
            </a:r>
            <a:r>
              <a:rPr lang="zh-CN" altLang="en-US" sz="2800"/>
              <a:t>人</a:t>
            </a:r>
            <a:r>
              <a:rPr lang="en-US" altLang="zh-CN" sz="2800"/>
              <a:t>)Android</a:t>
            </a:r>
            <a:r>
              <a:rPr lang="zh-CN" altLang="en-US" sz="2800"/>
              <a:t>应用静态污点分析和其中的回调库函数</a:t>
            </a:r>
          </a:p>
          <a:p>
            <a:r>
              <a:rPr lang="en-US" altLang="zh-CN" sz="2800"/>
              <a:t>(4</a:t>
            </a:r>
            <a:r>
              <a:rPr lang="zh-CN" altLang="en-US" sz="2800"/>
              <a:t>人</a:t>
            </a:r>
            <a:r>
              <a:rPr lang="en-US" altLang="zh-CN" sz="2800"/>
              <a:t>)</a:t>
            </a:r>
            <a:r>
              <a:rPr lang="zh-CN" altLang="en-US" sz="2800"/>
              <a:t>基于控制流检测的程序安全执行检测技术</a:t>
            </a:r>
            <a:endParaRPr lang="en-US" altLang="zh-CN" sz="2800"/>
          </a:p>
          <a:p>
            <a:r>
              <a:rPr lang="en-US" altLang="zh-CN" sz="2800"/>
              <a:t>(3</a:t>
            </a:r>
            <a:r>
              <a:rPr lang="zh-CN" altLang="en-US" sz="2800"/>
              <a:t>人</a:t>
            </a:r>
            <a:r>
              <a:rPr lang="en-US" altLang="zh-CN" sz="2800"/>
              <a:t>)Memory leak fixing in C language</a:t>
            </a:r>
            <a:endParaRPr kumimoji="1" lang="en-US" altLang="zh-CN" sz="2800"/>
          </a:p>
          <a:p>
            <a:r>
              <a:rPr lang="en-US" altLang="zh-CN" sz="2800"/>
              <a:t>(3</a:t>
            </a:r>
            <a:r>
              <a:rPr lang="zh-CN" altLang="en-US" sz="2800"/>
              <a:t>人</a:t>
            </a:r>
            <a:r>
              <a:rPr lang="en-US" altLang="zh-CN" sz="2800"/>
              <a:t>)Comparing Pointer Analysis Effectiveness</a:t>
            </a:r>
          </a:p>
          <a:p>
            <a:r>
              <a:rPr lang="en-US" altLang="zh-CN" sz="2800"/>
              <a:t>(2</a:t>
            </a:r>
            <a:r>
              <a:rPr lang="zh-CN" altLang="en-US" sz="2800"/>
              <a:t>人</a:t>
            </a:r>
            <a:r>
              <a:rPr lang="en-US" altLang="zh-CN" sz="2800"/>
              <a:t>)</a:t>
            </a:r>
            <a:r>
              <a:rPr lang="zh-CN" altLang="en-US" sz="2800"/>
              <a:t>针对</a:t>
            </a:r>
            <a:r>
              <a:rPr lang="en-US" altLang="zh-CN" sz="2800"/>
              <a:t>Scratch Pad Memory</a:t>
            </a:r>
            <a:r>
              <a:rPr lang="zh-CN" altLang="en-US" sz="2800"/>
              <a:t>的数据重用分析</a:t>
            </a:r>
            <a:endParaRPr kumimoji="1" lang="en-US" altLang="zh-CN" sz="2800"/>
          </a:p>
          <a:p>
            <a:r>
              <a:rPr lang="en-US" altLang="zh-CN" sz="2800"/>
              <a:t>(2</a:t>
            </a:r>
            <a:r>
              <a:rPr lang="zh-CN" altLang="en-US" sz="2800"/>
              <a:t>人</a:t>
            </a:r>
            <a:r>
              <a:rPr lang="en-US" altLang="zh-CN" sz="2800"/>
              <a:t>)</a:t>
            </a:r>
            <a:r>
              <a:rPr lang="zh-CN" altLang="en-US" sz="2800"/>
              <a:t>一种将指令式语言到函数式语言的转换器</a:t>
            </a:r>
          </a:p>
          <a:p>
            <a:r>
              <a:rPr lang="en-US" altLang="zh-CN" sz="2800"/>
              <a:t>(2</a:t>
            </a:r>
            <a:r>
              <a:rPr lang="zh-CN" altLang="en-US" sz="2800"/>
              <a:t>人</a:t>
            </a:r>
            <a:r>
              <a:rPr lang="en-US" altLang="zh-CN" sz="2800"/>
              <a:t>)</a:t>
            </a:r>
            <a:r>
              <a:rPr lang="zh-CN" altLang="en-US" sz="2800"/>
              <a:t>一个三地址码到</a:t>
            </a:r>
            <a:r>
              <a:rPr lang="en-US" altLang="zh-CN" sz="2800"/>
              <a:t>C</a:t>
            </a:r>
            <a:r>
              <a:rPr lang="zh-CN" altLang="en-US" sz="2800"/>
              <a:t>语言的转换器</a:t>
            </a:r>
          </a:p>
          <a:p>
            <a:r>
              <a:rPr kumimoji="1" lang="en-US" altLang="zh-CN" sz="2800"/>
              <a:t>(2</a:t>
            </a:r>
            <a:r>
              <a:rPr kumimoji="1" lang="zh-CN" altLang="en-US" sz="2800"/>
              <a:t>人</a:t>
            </a:r>
            <a:r>
              <a:rPr kumimoji="1" lang="en-US" altLang="zh-CN" sz="2800"/>
              <a:t>)Optimizing Page</a:t>
            </a:r>
            <a:r>
              <a:rPr kumimoji="1" lang="zh-CN" altLang="en-US" sz="2800"/>
              <a:t> </a:t>
            </a:r>
            <a:r>
              <a:rPr kumimoji="1" lang="en-US" altLang="zh-CN" sz="2800"/>
              <a:t>Transform</a:t>
            </a:r>
            <a:r>
              <a:rPr kumimoji="1" lang="zh-CN" altLang="en-US" sz="2800"/>
              <a:t> </a:t>
            </a:r>
            <a:r>
              <a:rPr kumimoji="1" lang="en-US" altLang="zh-CN" sz="2800"/>
              <a:t>Language</a:t>
            </a:r>
          </a:p>
          <a:p>
            <a:r>
              <a:rPr lang="en-US" altLang="zh-CN" sz="2800"/>
              <a:t>(1</a:t>
            </a:r>
            <a:r>
              <a:rPr lang="zh-CN" altLang="en-US" sz="2800"/>
              <a:t>人</a:t>
            </a:r>
            <a:r>
              <a:rPr lang="en-US" altLang="zh-CN" sz="2800"/>
              <a:t>)</a:t>
            </a:r>
            <a:r>
              <a:rPr lang="zh-CN" altLang="en-US" sz="2800"/>
              <a:t>面向</a:t>
            </a:r>
            <a:r>
              <a:rPr lang="en-US" altLang="zh-CN" sz="2800"/>
              <a:t>SQL</a:t>
            </a:r>
            <a:r>
              <a:rPr lang="zh-CN" altLang="en-US" sz="2800"/>
              <a:t>数据库查询语言的分析优化</a:t>
            </a:r>
            <a:endParaRPr lang="en-US" altLang="zh-CN" sz="2800"/>
          </a:p>
          <a:p>
            <a:endParaRPr lang="zh-CN" altLang="en-US" sz="2800"/>
          </a:p>
          <a:p>
            <a:endParaRPr lang="en-US" altLang="zh-CN" sz="2800"/>
          </a:p>
          <a:p>
            <a:endParaRPr lang="zh-CN" altLang="en-US" sz="2800"/>
          </a:p>
          <a:p>
            <a:endParaRPr lang="zh-CN" altLang="en-US"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536B68F3-B133-4C14-B17D-CEAB8B5270B7}"/>
              </a:ext>
            </a:extLst>
          </p:cNvPr>
          <p:cNvSpPr>
            <a:spLocks noGrp="1" noChangeArrowheads="1"/>
          </p:cNvSpPr>
          <p:nvPr>
            <p:ph type="title"/>
          </p:nvPr>
        </p:nvSpPr>
        <p:spPr/>
        <p:txBody>
          <a:bodyPr/>
          <a:lstStyle/>
          <a:p>
            <a:pPr eaLnBrk="1" hangingPunct="1">
              <a:defRPr/>
            </a:pPr>
            <a:r>
              <a:rPr lang="zh-CN" altLang="en-US" dirty="0"/>
              <a:t>联系老师</a:t>
            </a:r>
          </a:p>
        </p:txBody>
      </p:sp>
      <p:sp>
        <p:nvSpPr>
          <p:cNvPr id="7171" name="Rectangle 3">
            <a:extLst>
              <a:ext uri="{FF2B5EF4-FFF2-40B4-BE49-F238E27FC236}">
                <a16:creationId xmlns:a16="http://schemas.microsoft.com/office/drawing/2014/main" id="{CA3C8A73-D662-49DB-A21F-2D2D25F1C678}"/>
              </a:ext>
            </a:extLst>
          </p:cNvPr>
          <p:cNvSpPr>
            <a:spLocks noGrp="1" noChangeArrowheads="1"/>
          </p:cNvSpPr>
          <p:nvPr>
            <p:ph type="body" idx="1"/>
          </p:nvPr>
        </p:nvSpPr>
        <p:spPr>
          <a:xfrm>
            <a:off x="566738" y="1412875"/>
            <a:ext cx="8577262" cy="5040313"/>
          </a:xfrm>
        </p:spPr>
        <p:txBody>
          <a:bodyPr/>
          <a:lstStyle/>
          <a:p>
            <a:pPr eaLnBrk="1" hangingPunct="1">
              <a:defRPr/>
            </a:pPr>
            <a:r>
              <a:rPr lang="zh-CN" altLang="en-US" sz="2800" dirty="0"/>
              <a:t>课程网页</a:t>
            </a:r>
          </a:p>
          <a:p>
            <a:pPr lvl="1" eaLnBrk="1" hangingPunct="1">
              <a:defRPr/>
            </a:pPr>
            <a:r>
              <a:rPr lang="zh-CN" altLang="en-US" sz="2400" dirty="0">
                <a:solidFill>
                  <a:srgbClr val="0033CC"/>
                </a:solidFill>
              </a:rPr>
              <a:t>北京大学教学网 </a:t>
            </a:r>
            <a:r>
              <a:rPr lang="en-US" altLang="zh-CN" sz="2400" dirty="0">
                <a:solidFill>
                  <a:srgbClr val="0033CC"/>
                </a:solidFill>
              </a:rPr>
              <a:t>(</a:t>
            </a:r>
            <a:r>
              <a:rPr lang="en-US" altLang="zh-CN" sz="2400" dirty="0">
                <a:solidFill>
                  <a:srgbClr val="0033CC"/>
                </a:solidFill>
                <a:hlinkClick r:id="rId3"/>
              </a:rPr>
              <a:t>http://course.pku.edu.cn</a:t>
            </a:r>
            <a:r>
              <a:rPr lang="en-US" altLang="zh-CN" sz="2400" dirty="0">
                <a:solidFill>
                  <a:srgbClr val="0033CC"/>
                </a:solidFill>
              </a:rPr>
              <a:t>)</a:t>
            </a:r>
          </a:p>
          <a:p>
            <a:pPr lvl="1" eaLnBrk="1" hangingPunct="1">
              <a:defRPr/>
            </a:pPr>
            <a:r>
              <a:rPr lang="zh-CN" altLang="en-US" sz="2400" dirty="0">
                <a:solidFill>
                  <a:srgbClr val="0033CC"/>
                </a:solidFill>
              </a:rPr>
              <a:t>在线文档（</a:t>
            </a:r>
            <a:r>
              <a:rPr lang="en-US" altLang="zh-CN" sz="2400" dirty="0">
                <a:hlinkClick r:id="rId4"/>
              </a:rPr>
              <a:t>https://pku-minic.github.io/online-doc/#/ </a:t>
            </a:r>
            <a:r>
              <a:rPr lang="zh-CN" altLang="en-US" sz="2400" dirty="0">
                <a:solidFill>
                  <a:srgbClr val="0033CC"/>
                </a:solidFill>
              </a:rPr>
              <a:t>）</a:t>
            </a:r>
            <a:endParaRPr lang="en-US" altLang="zh-CN" sz="2400" dirty="0">
              <a:solidFill>
                <a:srgbClr val="0033CC"/>
              </a:solidFill>
            </a:endParaRPr>
          </a:p>
          <a:p>
            <a:pPr lvl="1" eaLnBrk="1" hangingPunct="1">
              <a:defRPr/>
            </a:pPr>
            <a:r>
              <a:rPr lang="zh-CN" altLang="en-US" sz="2400" dirty="0">
                <a:solidFill>
                  <a:srgbClr val="0033CC"/>
                </a:solidFill>
              </a:rPr>
              <a:t>实践平台（</a:t>
            </a:r>
            <a:r>
              <a:rPr lang="en-US" altLang="zh-CN" sz="2400" dirty="0">
                <a:solidFill>
                  <a:srgbClr val="0033CC"/>
                </a:solidFill>
              </a:rPr>
              <a:t>https://course.educg.net/</a:t>
            </a:r>
            <a:r>
              <a:rPr lang="zh-CN" altLang="en-US" sz="2400" dirty="0">
                <a:solidFill>
                  <a:srgbClr val="0033CC"/>
                </a:solidFill>
              </a:rPr>
              <a:t>）</a:t>
            </a:r>
            <a:endParaRPr lang="en-US" altLang="zh-CN" sz="2400" dirty="0">
              <a:solidFill>
                <a:srgbClr val="0033CC"/>
              </a:solidFill>
            </a:endParaRPr>
          </a:p>
          <a:p>
            <a:pPr eaLnBrk="1" hangingPunct="1">
              <a:defRPr/>
            </a:pPr>
            <a:r>
              <a:rPr lang="zh-CN" altLang="en-US" sz="2800" dirty="0"/>
              <a:t>实践环节相关内容主讲教师： </a:t>
            </a:r>
            <a:r>
              <a:rPr lang="en-US" altLang="zh-CN" sz="2800" dirty="0"/>
              <a:t>	</a:t>
            </a:r>
            <a:r>
              <a:rPr lang="zh-CN" altLang="en-US" sz="2800" dirty="0"/>
              <a:t>刘</a:t>
            </a:r>
            <a:r>
              <a:rPr lang="zh-CN" altLang="en-US" sz="2800"/>
              <a:t>先华、王迪</a:t>
            </a:r>
            <a:endParaRPr lang="zh-CN" altLang="en-US" sz="2800" dirty="0"/>
          </a:p>
          <a:p>
            <a:pPr lvl="1" eaLnBrk="1" hangingPunct="1">
              <a:defRPr/>
            </a:pPr>
            <a:r>
              <a:rPr lang="en-US" altLang="zh-CN" sz="2400" dirty="0"/>
              <a:t>Office: 	</a:t>
            </a:r>
            <a:r>
              <a:rPr lang="zh-CN" altLang="en-US" sz="2400" dirty="0"/>
              <a:t>理科</a:t>
            </a:r>
            <a:r>
              <a:rPr lang="en-US" altLang="zh-CN" sz="2400" dirty="0"/>
              <a:t>1</a:t>
            </a:r>
            <a:r>
              <a:rPr lang="zh-CN" altLang="en-US" sz="2400" dirty="0"/>
              <a:t>号楼</a:t>
            </a:r>
            <a:r>
              <a:rPr lang="en-US" altLang="zh-CN" sz="2400" dirty="0"/>
              <a:t>1814-1818</a:t>
            </a:r>
          </a:p>
          <a:p>
            <a:pPr lvl="1" eaLnBrk="1" hangingPunct="1">
              <a:defRPr/>
            </a:pPr>
            <a:r>
              <a:rPr lang="en-US" altLang="zh-CN" sz="2400" dirty="0"/>
              <a:t>Tel: 		010-62756231</a:t>
            </a:r>
          </a:p>
          <a:p>
            <a:pPr lvl="1" eaLnBrk="1" hangingPunct="1">
              <a:defRPr/>
            </a:pPr>
            <a:r>
              <a:rPr lang="en-US" altLang="zh-CN" sz="2400" dirty="0"/>
              <a:t>Email: 	</a:t>
            </a:r>
            <a:r>
              <a:rPr lang="en-US" altLang="zh-CN" sz="2400" dirty="0">
                <a:solidFill>
                  <a:srgbClr val="0033CC"/>
                </a:solidFill>
              </a:rPr>
              <a:t>liuxianhua@pku.edu.cn</a:t>
            </a:r>
          </a:p>
          <a:p>
            <a:pPr eaLnBrk="1" hangingPunct="1">
              <a:defRPr/>
            </a:pPr>
            <a:r>
              <a:rPr lang="zh-CN" altLang="en-US" sz="2800" dirty="0"/>
              <a:t>助教</a:t>
            </a:r>
          </a:p>
          <a:p>
            <a:pPr lvl="1" eaLnBrk="1" hangingPunct="1">
              <a:defRPr/>
            </a:pPr>
            <a:r>
              <a:rPr lang="zh-CN" altLang="en-US" sz="2400" dirty="0"/>
              <a:t>实践部分：单曦增</a:t>
            </a:r>
            <a:endParaRPr lang="en-US" altLang="zh-CN"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CAC593CF-5A1C-4B92-8040-4AF6CB93865A}"/>
              </a:ext>
            </a:extLst>
          </p:cNvPr>
          <p:cNvSpPr>
            <a:spLocks noGrp="1"/>
          </p:cNvSpPr>
          <p:nvPr>
            <p:ph type="title"/>
          </p:nvPr>
        </p:nvSpPr>
        <p:spPr/>
        <p:txBody>
          <a:bodyPr/>
          <a:lstStyle/>
          <a:p>
            <a:pPr>
              <a:defRPr/>
            </a:pPr>
            <a:r>
              <a:rPr lang="zh-CN" altLang="en-US" dirty="0"/>
              <a:t>往年自选题示例</a:t>
            </a:r>
          </a:p>
        </p:txBody>
      </p:sp>
      <p:sp>
        <p:nvSpPr>
          <p:cNvPr id="27651" name="内容占位符 2">
            <a:extLst>
              <a:ext uri="{FF2B5EF4-FFF2-40B4-BE49-F238E27FC236}">
                <a16:creationId xmlns:a16="http://schemas.microsoft.com/office/drawing/2014/main" id="{FC17CD60-8116-465A-B2FF-86D323D6E891}"/>
              </a:ext>
            </a:extLst>
          </p:cNvPr>
          <p:cNvSpPr>
            <a:spLocks noGrp="1" noChangeArrowheads="1"/>
          </p:cNvSpPr>
          <p:nvPr>
            <p:ph idx="1"/>
          </p:nvPr>
        </p:nvSpPr>
        <p:spPr>
          <a:xfrm>
            <a:off x="0" y="1196975"/>
            <a:ext cx="9144000" cy="4822825"/>
          </a:xfrm>
        </p:spPr>
        <p:txBody>
          <a:bodyPr/>
          <a:lstStyle/>
          <a:p>
            <a:r>
              <a:rPr lang="zh-CN" altLang="en-US" sz="2800"/>
              <a:t>一种将指令式语言到函数式语言的转换器</a:t>
            </a:r>
            <a:endParaRPr lang="en-US" altLang="zh-CN" sz="2800"/>
          </a:p>
          <a:p>
            <a:r>
              <a:rPr lang="zh-CN" altLang="en-US" sz="2800"/>
              <a:t>面向</a:t>
            </a:r>
            <a:r>
              <a:rPr lang="en-US" altLang="zh-CN" sz="2800"/>
              <a:t>SQL</a:t>
            </a:r>
            <a:r>
              <a:rPr lang="zh-CN" altLang="en-US" sz="2800"/>
              <a:t>数据库查询语言的扩展及优化</a:t>
            </a:r>
            <a:endParaRPr lang="en-US" altLang="zh-CN" sz="2800"/>
          </a:p>
          <a:p>
            <a:r>
              <a:rPr lang="zh-CN" altLang="en-US" sz="2800"/>
              <a:t>基于</a:t>
            </a:r>
            <a:r>
              <a:rPr lang="en-US" altLang="zh-CN" sz="2800"/>
              <a:t>python</a:t>
            </a:r>
            <a:r>
              <a:rPr lang="zh-CN" altLang="en-US" sz="2800"/>
              <a:t>的</a:t>
            </a:r>
            <a:r>
              <a:rPr lang="en-US" altLang="zh-CN" sz="2800"/>
              <a:t>OpenMP</a:t>
            </a:r>
            <a:r>
              <a:rPr lang="zh-CN" altLang="en-US" sz="2800"/>
              <a:t>扩展实现</a:t>
            </a:r>
            <a:endParaRPr lang="en-US" altLang="zh-CN" sz="2800"/>
          </a:p>
          <a:p>
            <a:r>
              <a:rPr lang="en-US" altLang="zh-CN" sz="2800"/>
              <a:t>Scheme</a:t>
            </a:r>
            <a:r>
              <a:rPr lang="zh-CN" altLang="en-US" sz="2800"/>
              <a:t>语言记忆化功能的编译支持</a:t>
            </a:r>
            <a:endParaRPr lang="en-US" altLang="zh-CN" sz="2800"/>
          </a:p>
          <a:p>
            <a:r>
              <a:rPr lang="zh-CN" altLang="en-US" sz="2800"/>
              <a:t>一种</a:t>
            </a:r>
            <a:r>
              <a:rPr lang="en-US" altLang="zh-CN" sz="2800"/>
              <a:t>3D</a:t>
            </a:r>
            <a:r>
              <a:rPr lang="zh-CN" altLang="zh-CN" sz="2800"/>
              <a:t>场景的标记语言</a:t>
            </a:r>
            <a:r>
              <a:rPr lang="en-US" altLang="zh-CN" sz="2800"/>
              <a:t>TDML</a:t>
            </a:r>
            <a:r>
              <a:rPr lang="zh-CN" altLang="en-US" sz="2800"/>
              <a:t>的设计实现</a:t>
            </a:r>
            <a:endParaRPr lang="en-US" altLang="zh-CN" sz="2800"/>
          </a:p>
          <a:p>
            <a:r>
              <a:rPr lang="en-US" altLang="zh-CN" sz="2800"/>
              <a:t>Mini-C</a:t>
            </a:r>
            <a:r>
              <a:rPr lang="zh-CN" altLang="zh-CN" sz="2800"/>
              <a:t>编译器</a:t>
            </a:r>
            <a:r>
              <a:rPr lang="zh-CN" altLang="en-US" sz="2800"/>
              <a:t>及</a:t>
            </a:r>
            <a:r>
              <a:rPr lang="zh-CN" altLang="zh-CN" sz="2800"/>
              <a:t>反编译器</a:t>
            </a:r>
            <a:endParaRPr lang="en-US" altLang="zh-CN" sz="2800"/>
          </a:p>
          <a:p>
            <a:r>
              <a:rPr lang="en-US" altLang="zh-CN" sz="2800"/>
              <a:t>Mini-C</a:t>
            </a:r>
            <a:r>
              <a:rPr lang="zh-CN" altLang="en-US" sz="2800"/>
              <a:t>语言</a:t>
            </a:r>
            <a:r>
              <a:rPr lang="zh-CN" altLang="zh-CN" sz="2800"/>
              <a:t>解释器</a:t>
            </a:r>
            <a:endParaRPr lang="en-US" altLang="zh-CN" sz="2800"/>
          </a:p>
          <a:p>
            <a:r>
              <a:rPr lang="en-US" altLang="zh-CN" sz="2800"/>
              <a:t>LispTorch</a:t>
            </a:r>
            <a:r>
              <a:rPr lang="zh-CN" altLang="en-US" sz="2800"/>
              <a:t>的支持（参考</a:t>
            </a:r>
            <a:r>
              <a:rPr lang="en-US" altLang="zh-CN" sz="2800"/>
              <a:t>pyTorch</a:t>
            </a:r>
            <a:r>
              <a:rPr lang="zh-CN" altLang="en-US" sz="2800"/>
              <a:t>）</a:t>
            </a:r>
            <a:endParaRPr lang="en-US" altLang="zh-CN" sz="2800"/>
          </a:p>
          <a:p>
            <a:r>
              <a:rPr lang="zh-CN" altLang="zh-CN" sz="2800"/>
              <a:t>物理单位运算</a:t>
            </a:r>
            <a:r>
              <a:rPr lang="zh-CN" altLang="en-US" sz="2800"/>
              <a:t>扩展语言</a:t>
            </a:r>
            <a:r>
              <a:rPr lang="en-US" altLang="zh-CN" sz="2800"/>
              <a:t>PDSL</a:t>
            </a:r>
            <a:r>
              <a:rPr lang="zh-CN" altLang="en-US" sz="2800"/>
              <a:t>的设计与解释执行支持</a:t>
            </a:r>
            <a:endParaRPr lang="en-US" altLang="zh-CN" sz="2800"/>
          </a:p>
          <a:p>
            <a:r>
              <a:rPr lang="zh-CN" altLang="en-US" sz="2800"/>
              <a:t>自行设计的</a:t>
            </a:r>
            <a:r>
              <a:rPr lang="en-US" altLang="zh-CN" sz="2800"/>
              <a:t>Java</a:t>
            </a:r>
            <a:r>
              <a:rPr lang="zh-CN" altLang="en-US" sz="2800"/>
              <a:t>虚拟机</a:t>
            </a:r>
            <a:r>
              <a:rPr lang="en-US" altLang="zh-CN" sz="2800"/>
              <a:t>LaJVM</a:t>
            </a:r>
          </a:p>
          <a:p>
            <a:endParaRPr lang="en-US" altLang="zh-CN" sz="2800"/>
          </a:p>
          <a:p>
            <a:endParaRPr lang="zh-CN" altLang="en-US"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EC0ECE89-1AEC-4400-8FE7-CB7D03F97FF4}"/>
              </a:ext>
            </a:extLst>
          </p:cNvPr>
          <p:cNvSpPr>
            <a:spLocks noGrp="1"/>
          </p:cNvSpPr>
          <p:nvPr>
            <p:ph type="title"/>
          </p:nvPr>
        </p:nvSpPr>
        <p:spPr>
          <a:xfrm>
            <a:off x="304800" y="76200"/>
            <a:ext cx="8270875" cy="685800"/>
          </a:xfrm>
        </p:spPr>
        <p:txBody>
          <a:bodyPr/>
          <a:lstStyle/>
          <a:p>
            <a:pPr>
              <a:defRPr/>
            </a:pPr>
            <a:r>
              <a:rPr lang="en-US" altLang="zh-CN" sz="3200">
                <a:cs typeface="Times New Roman" pitchFamily="18" charset="0"/>
              </a:rPr>
              <a:t>Examples from Aho's Class</a:t>
            </a:r>
            <a:endParaRPr lang="zh-CN" altLang="en-US" sz="3200">
              <a:cs typeface="Times New Roman" pitchFamily="18" charset="0"/>
            </a:endParaRPr>
          </a:p>
        </p:txBody>
      </p:sp>
      <p:sp>
        <p:nvSpPr>
          <p:cNvPr id="28675" name="内容占位符 2">
            <a:extLst>
              <a:ext uri="{FF2B5EF4-FFF2-40B4-BE49-F238E27FC236}">
                <a16:creationId xmlns:a16="http://schemas.microsoft.com/office/drawing/2014/main" id="{8010FE45-914B-4925-8AD5-70A477C9993B}"/>
              </a:ext>
            </a:extLst>
          </p:cNvPr>
          <p:cNvSpPr>
            <a:spLocks noGrp="1" noChangeArrowheads="1"/>
          </p:cNvSpPr>
          <p:nvPr>
            <p:ph idx="1"/>
          </p:nvPr>
        </p:nvSpPr>
        <p:spPr>
          <a:xfrm>
            <a:off x="0" y="1347788"/>
            <a:ext cx="9144000" cy="5105400"/>
          </a:xfrm>
        </p:spPr>
        <p:txBody>
          <a:bodyPr/>
          <a:lstStyle/>
          <a:p>
            <a:r>
              <a:rPr lang="en-US" altLang="zh-CN" sz="1600">
                <a:hlinkClick r:id="rId2"/>
              </a:rPr>
              <a:t>http://www.cs.columbia.edu/~aho/cs4115/Lectures/15-05-11_PresentationSchedule.html</a:t>
            </a:r>
            <a:endParaRPr lang="en-US" altLang="zh-CN" sz="1600"/>
          </a:p>
          <a:p>
            <a:r>
              <a:rPr lang="en-US" altLang="zh-CN" sz="2400"/>
              <a:t>Words: Teaching programming</a:t>
            </a:r>
          </a:p>
          <a:p>
            <a:r>
              <a:rPr lang="en-US" altLang="zh-CN" sz="2400"/>
              <a:t>MPL: Music Processing Language</a:t>
            </a:r>
          </a:p>
          <a:p>
            <a:r>
              <a:rPr lang="en-US" altLang="zh-CN" sz="2400"/>
              <a:t>Ripple: Stream processing</a:t>
            </a:r>
          </a:p>
          <a:p>
            <a:r>
              <a:rPr lang="en-US" altLang="zh-CN" sz="2400"/>
              <a:t>Lever: Processing and posting information</a:t>
            </a:r>
          </a:p>
          <a:p>
            <a:r>
              <a:rPr lang="en-US" altLang="zh-CN" sz="2400"/>
              <a:t>narratr: a language for creating text adventures</a:t>
            </a:r>
          </a:p>
          <a:p>
            <a:r>
              <a:rPr lang="en-US" altLang="zh-CN" sz="2400"/>
              <a:t>StratMaster: Algorithmic trading</a:t>
            </a:r>
          </a:p>
          <a:p>
            <a:r>
              <a:rPr lang="en-US" altLang="zh-CN" sz="2400"/>
              <a:t>Wikify: Processing Wikipedia pages</a:t>
            </a:r>
          </a:p>
          <a:p>
            <a:r>
              <a:rPr lang="en-US" altLang="zh-CN" sz="2400"/>
              <a:t>Parsel: Audio signal processing</a:t>
            </a:r>
          </a:p>
          <a:p>
            <a:r>
              <a:rPr lang="en-US" altLang="zh-CN" sz="2400"/>
              <a:t>Adele: ASCII-art processing</a:t>
            </a:r>
          </a:p>
          <a:p>
            <a:r>
              <a:rPr lang="en-US" altLang="zh-CN" sz="2400"/>
              <a:t>Lessa: music composition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0E3E8BF3-57ED-43B9-B362-00563DFF5BA6}"/>
              </a:ext>
            </a:extLst>
          </p:cNvPr>
          <p:cNvSpPr>
            <a:spLocks noGrp="1"/>
          </p:cNvSpPr>
          <p:nvPr>
            <p:ph type="title"/>
          </p:nvPr>
        </p:nvSpPr>
        <p:spPr>
          <a:xfrm>
            <a:off x="304800" y="76200"/>
            <a:ext cx="8270875" cy="685800"/>
          </a:xfrm>
        </p:spPr>
        <p:txBody>
          <a:bodyPr/>
          <a:lstStyle/>
          <a:p>
            <a:pPr>
              <a:defRPr/>
            </a:pPr>
            <a:r>
              <a:rPr lang="en-US" altLang="zh-CN" sz="3200">
                <a:cs typeface="Times New Roman" pitchFamily="18" charset="0"/>
              </a:rPr>
              <a:t>Examples from Aho's Class(cont.)</a:t>
            </a:r>
            <a:endParaRPr lang="zh-CN" altLang="en-US" sz="3200">
              <a:cs typeface="Times New Roman" pitchFamily="18" charset="0"/>
            </a:endParaRPr>
          </a:p>
        </p:txBody>
      </p:sp>
      <p:sp>
        <p:nvSpPr>
          <p:cNvPr id="29699" name="内容占位符 2">
            <a:extLst>
              <a:ext uri="{FF2B5EF4-FFF2-40B4-BE49-F238E27FC236}">
                <a16:creationId xmlns:a16="http://schemas.microsoft.com/office/drawing/2014/main" id="{4801AD5C-A4FA-4D06-9F3A-B631ECBEA9C9}"/>
              </a:ext>
            </a:extLst>
          </p:cNvPr>
          <p:cNvSpPr>
            <a:spLocks noGrp="1" noChangeArrowheads="1"/>
          </p:cNvSpPr>
          <p:nvPr>
            <p:ph idx="1"/>
          </p:nvPr>
        </p:nvSpPr>
        <p:spPr>
          <a:xfrm>
            <a:off x="0" y="1276350"/>
            <a:ext cx="9144000" cy="5105400"/>
          </a:xfrm>
        </p:spPr>
        <p:txBody>
          <a:bodyPr/>
          <a:lstStyle/>
          <a:p>
            <a:r>
              <a:rPr lang="en-US" altLang="zh-CN" sz="1600">
                <a:hlinkClick r:id="rId2"/>
              </a:rPr>
              <a:t>http://www.cs.columbia.edu/~aho/cs4115/Lectures/15-05-11_PresentationSchedule.html</a:t>
            </a:r>
            <a:endParaRPr lang="en-US" altLang="zh-CN" sz="1600"/>
          </a:p>
          <a:p>
            <a:r>
              <a:rPr lang="en-US" altLang="zh-CN" sz="2400"/>
              <a:t>Cellular Automaton Language</a:t>
            </a:r>
          </a:p>
          <a:p>
            <a:r>
              <a:rPr lang="en-US" altLang="zh-CN" sz="2400"/>
              <a:t>GEM the Entertainment Maker</a:t>
            </a:r>
          </a:p>
          <a:p>
            <a:r>
              <a:rPr lang="en-US" altLang="zh-CN" sz="2400"/>
              <a:t>JSQL: JSON Query Language</a:t>
            </a:r>
          </a:p>
          <a:p>
            <a:r>
              <a:rPr lang="en-US" altLang="zh-CN" sz="2400"/>
              <a:t>Skit: Settlers of Catan Customization Kit</a:t>
            </a:r>
          </a:p>
          <a:p>
            <a:r>
              <a:rPr lang="en-US" altLang="zh-CN" sz="2400"/>
              <a:t>CalPhy: introductory physics problems</a:t>
            </a:r>
          </a:p>
          <a:p>
            <a:r>
              <a:rPr lang="en-US" altLang="zh-CN" sz="2400"/>
              <a:t>Turnt: a language for turn-based games</a:t>
            </a:r>
          </a:p>
          <a:p>
            <a:r>
              <a:rPr lang="en-US" altLang="zh-CN" sz="2400"/>
              <a:t>Apollo: Algorithmic music composition</a:t>
            </a:r>
          </a:p>
          <a:p>
            <a:r>
              <a:rPr lang="en-US" altLang="zh-CN" sz="2400"/>
              <a:t>LifePlanner: Scheduling language</a:t>
            </a:r>
          </a:p>
          <a:p>
            <a:r>
              <a:rPr lang="en-US" altLang="zh-CN" sz="2400"/>
              <a:t>GEO: Processing shapes</a:t>
            </a:r>
          </a:p>
          <a:p>
            <a:r>
              <a:rPr lang="en-US" altLang="zh-CN" sz="2400"/>
              <a:t>Instat: Instagram analysis language</a:t>
            </a:r>
          </a:p>
          <a:p>
            <a:r>
              <a:rPr lang="en-US" altLang="zh-CN" sz="2400"/>
              <a:t>PipelineScript: Complex data analyses</a:t>
            </a:r>
            <a:endParaRPr lang="zh-CN"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E677-B6FA-4049-8836-86CC0C4926AC}"/>
              </a:ext>
            </a:extLst>
          </p:cNvPr>
          <p:cNvSpPr>
            <a:spLocks noGrp="1"/>
          </p:cNvSpPr>
          <p:nvPr>
            <p:ph type="title"/>
          </p:nvPr>
        </p:nvSpPr>
        <p:spPr/>
        <p:txBody>
          <a:bodyPr/>
          <a:lstStyle/>
          <a:p>
            <a:pPr>
              <a:defRPr/>
            </a:pPr>
            <a:r>
              <a:rPr lang="zh-CN" altLang="en-US" dirty="0"/>
              <a:t>基本要求</a:t>
            </a:r>
          </a:p>
        </p:txBody>
      </p:sp>
      <p:sp>
        <p:nvSpPr>
          <p:cNvPr id="3" name="内容占位符 2">
            <a:extLst>
              <a:ext uri="{FF2B5EF4-FFF2-40B4-BE49-F238E27FC236}">
                <a16:creationId xmlns:a16="http://schemas.microsoft.com/office/drawing/2014/main" id="{661774CB-5E29-4884-809D-622CDA120CD6}"/>
              </a:ext>
            </a:extLst>
          </p:cNvPr>
          <p:cNvSpPr>
            <a:spLocks noGrp="1"/>
          </p:cNvSpPr>
          <p:nvPr>
            <p:ph idx="1"/>
          </p:nvPr>
        </p:nvSpPr>
        <p:spPr/>
        <p:txBody>
          <a:bodyPr/>
          <a:lstStyle/>
          <a:p>
            <a:pPr>
              <a:defRPr/>
            </a:pPr>
            <a:r>
              <a:rPr lang="zh-CN" altLang="en-US" dirty="0"/>
              <a:t>评测平台：</a:t>
            </a:r>
            <a:r>
              <a:rPr lang="en-US" altLang="zh-CN" dirty="0">
                <a:hlinkClick r:id="rId3"/>
              </a:rPr>
              <a:t>https://course.educg.net/</a:t>
            </a:r>
            <a:endParaRPr lang="en-US" altLang="zh-CN" dirty="0"/>
          </a:p>
          <a:p>
            <a:pPr>
              <a:defRPr/>
            </a:pPr>
            <a:r>
              <a:rPr lang="zh-CN" altLang="en-US" dirty="0"/>
              <a:t>相关文档：</a:t>
            </a:r>
            <a:endParaRPr lang="en-US" altLang="zh-CN" dirty="0"/>
          </a:p>
          <a:p>
            <a:pPr marL="0" indent="0">
              <a:buFont typeface="Wingdings" panose="05000000000000000000" pitchFamily="2" charset="2"/>
              <a:buNone/>
              <a:defRPr/>
            </a:pPr>
            <a:r>
              <a:rPr lang="en-US" altLang="zh-CN" sz="2400" dirty="0">
                <a:hlinkClick r:id="rId4"/>
              </a:rPr>
              <a:t>https://gitlab.eduxiji.net/nscscc/docs/-/tree/master</a:t>
            </a:r>
            <a:endParaRPr lang="en-US" altLang="zh-CN" sz="2400" dirty="0"/>
          </a:p>
          <a:p>
            <a:pPr marL="0" indent="0">
              <a:buFont typeface="Wingdings" panose="05000000000000000000" pitchFamily="2" charset="2"/>
              <a:buNone/>
              <a:defRPr/>
            </a:pPr>
            <a:r>
              <a:rPr lang="en-US" altLang="zh-CN" sz="2400" dirty="0">
                <a:hlinkClick r:id="rId5"/>
              </a:rPr>
              <a:t>https://pku-minic.github.io/online-doc/#/</a:t>
            </a:r>
            <a:endParaRPr lang="en-US" altLang="zh-CN" sz="2400" dirty="0"/>
          </a:p>
          <a:p>
            <a:pPr marL="0" indent="0">
              <a:buFont typeface="Wingdings" panose="05000000000000000000" pitchFamily="2" charset="2"/>
              <a:buNone/>
              <a:defRPr/>
            </a:pPr>
            <a:endParaRPr lang="zh-CN" altLang="en-US" sz="2400" dirty="0"/>
          </a:p>
        </p:txBody>
      </p:sp>
      <p:pic>
        <p:nvPicPr>
          <p:cNvPr id="5" name="图片 4">
            <a:extLst>
              <a:ext uri="{FF2B5EF4-FFF2-40B4-BE49-F238E27FC236}">
                <a16:creationId xmlns:a16="http://schemas.microsoft.com/office/drawing/2014/main" id="{1B8EE274-795B-4BFD-95F7-6E711D956920}"/>
              </a:ext>
            </a:extLst>
          </p:cNvPr>
          <p:cNvPicPr/>
          <p:nvPr>
            <p:custDataLst>
              <p:tags r:id="rId1"/>
            </p:custDataLst>
          </p:nvPr>
        </p:nvPicPr>
        <p:blipFill>
          <a:blip r:embed="rId6"/>
          <a:stretch>
            <a:fillRect/>
          </a:stretch>
        </p:blipFill>
        <p:spPr>
          <a:xfrm>
            <a:off x="193006" y="3414646"/>
            <a:ext cx="8748464" cy="3038542"/>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
            <a:extLst>
              <a:ext uri="{FF2B5EF4-FFF2-40B4-BE49-F238E27FC236}">
                <a16:creationId xmlns:a16="http://schemas.microsoft.com/office/drawing/2014/main" id="{30BF11DD-1D80-4BE9-AD2C-4F1FF0C69AF3}"/>
              </a:ext>
            </a:extLst>
          </p:cNvPr>
          <p:cNvSpPr>
            <a:spLocks noGrp="1"/>
          </p:cNvSpPr>
          <p:nvPr>
            <p:ph type="title"/>
          </p:nvPr>
        </p:nvSpPr>
        <p:spPr/>
        <p:txBody>
          <a:bodyPr/>
          <a:lstStyle/>
          <a:p>
            <a:pPr>
              <a:defRPr/>
            </a:pPr>
            <a:r>
              <a:rPr lang="en-US" altLang="zh-CN"/>
              <a:t>CG Online Judge</a:t>
            </a:r>
            <a:endParaRPr lang="zh-CN" altLang="en-US"/>
          </a:p>
        </p:txBody>
      </p:sp>
      <p:pic>
        <p:nvPicPr>
          <p:cNvPr id="31747" name="Picture 4">
            <a:extLst>
              <a:ext uri="{FF2B5EF4-FFF2-40B4-BE49-F238E27FC236}">
                <a16:creationId xmlns:a16="http://schemas.microsoft.com/office/drawing/2014/main" id="{84BE795B-96D7-4712-BEA9-BC20A601F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1052513"/>
            <a:ext cx="8772525" cy="550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754FE-F93D-4173-9A3B-0333B628BA29}"/>
              </a:ext>
            </a:extLst>
          </p:cNvPr>
          <p:cNvSpPr>
            <a:spLocks noGrp="1"/>
          </p:cNvSpPr>
          <p:nvPr>
            <p:ph type="title"/>
          </p:nvPr>
        </p:nvSpPr>
        <p:spPr/>
        <p:txBody>
          <a:bodyPr/>
          <a:lstStyle/>
          <a:p>
            <a:pPr>
              <a:defRPr/>
            </a:pPr>
            <a:r>
              <a:rPr lang="zh-CN" altLang="en-US" dirty="0"/>
              <a:t>如何开展工作</a:t>
            </a:r>
          </a:p>
        </p:txBody>
      </p:sp>
      <p:sp>
        <p:nvSpPr>
          <p:cNvPr id="32771" name="灯片编号占位符 3">
            <a:extLst>
              <a:ext uri="{FF2B5EF4-FFF2-40B4-BE49-F238E27FC236}">
                <a16:creationId xmlns:a16="http://schemas.microsoft.com/office/drawing/2014/main" id="{DB3AD099-09C3-4E19-9DD5-01B96A27F150}"/>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楷体_GB2312" pitchFamily="49" charset="-122"/>
                <a:ea typeface="宋体" panose="02010600030101010101" pitchFamily="2" charset="-122"/>
              </a:defRPr>
            </a:lvl1pPr>
            <a:lvl2pPr marL="742950" indent="-285750">
              <a:defRPr sz="2400" b="1">
                <a:solidFill>
                  <a:schemeClr val="tx1"/>
                </a:solidFill>
                <a:latin typeface="楷体_GB2312" pitchFamily="49" charset="-122"/>
                <a:ea typeface="宋体" panose="02010600030101010101" pitchFamily="2" charset="-122"/>
              </a:defRPr>
            </a:lvl2pPr>
            <a:lvl3pPr marL="1143000" indent="-228600">
              <a:defRPr sz="2400" b="1">
                <a:solidFill>
                  <a:schemeClr val="tx1"/>
                </a:solidFill>
                <a:latin typeface="楷体_GB2312" pitchFamily="49" charset="-122"/>
                <a:ea typeface="宋体" panose="02010600030101010101" pitchFamily="2" charset="-122"/>
              </a:defRPr>
            </a:lvl3pPr>
            <a:lvl4pPr marL="1600200" indent="-228600">
              <a:defRPr sz="2400" b="1">
                <a:solidFill>
                  <a:schemeClr val="tx1"/>
                </a:solidFill>
                <a:latin typeface="楷体_GB2312" pitchFamily="49" charset="-122"/>
                <a:ea typeface="宋体" panose="02010600030101010101" pitchFamily="2" charset="-122"/>
              </a:defRPr>
            </a:lvl4pPr>
            <a:lvl5pPr marL="2057400" indent="-228600">
              <a:defRPr sz="2400" b="1">
                <a:solidFill>
                  <a:schemeClr val="tx1"/>
                </a:solidFill>
                <a:latin typeface="楷体_GB2312" pitchFamily="49"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fld id="{95309534-17BE-4D5A-BADA-DF81E1F0DCC2}" type="slidenum">
              <a:rPr lang="zh-CN" altLang="en-US"/>
              <a:pPr/>
              <a:t>25</a:t>
            </a:fld>
            <a:endParaRPr lang="zh-CN" altLang="en-US"/>
          </a:p>
        </p:txBody>
      </p:sp>
      <p:sp>
        <p:nvSpPr>
          <p:cNvPr id="5" name="Rectangle 3">
            <a:extLst>
              <a:ext uri="{FF2B5EF4-FFF2-40B4-BE49-F238E27FC236}">
                <a16:creationId xmlns:a16="http://schemas.microsoft.com/office/drawing/2014/main" id="{79655785-390D-4E6B-AB97-A3B200B28835}"/>
              </a:ext>
            </a:extLst>
          </p:cNvPr>
          <p:cNvSpPr txBox="1">
            <a:spLocks noChangeArrowheads="1"/>
          </p:cNvSpPr>
          <p:nvPr/>
        </p:nvSpPr>
        <p:spPr>
          <a:xfrm>
            <a:off x="254000" y="1412875"/>
            <a:ext cx="8926513" cy="5545138"/>
          </a:xfrm>
          <a:prstGeom prst="rect">
            <a:avLst/>
          </a:prstGeom>
        </p:spPr>
        <p:txBody>
          <a:bodyPr>
            <a:normAutofit/>
          </a:bodyPr>
          <a:lstStyle>
            <a:lvl1pPr marL="469900" marR="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sz="3200" b="0" kern="1200">
                <a:solidFill>
                  <a:srgbClr val="C00000"/>
                </a:solidFill>
                <a:latin typeface="黑体" pitchFamily="49" charset="-122"/>
                <a:ea typeface="黑体" pitchFamily="49" charset="-122"/>
                <a:cs typeface="+mn-cs"/>
              </a:defRPr>
            </a:lvl1pPr>
            <a:lvl2pPr marL="908050" marR="0"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sz="2800" b="0" kern="1200">
                <a:solidFill>
                  <a:srgbClr val="C00000"/>
                </a:solidFill>
                <a:latin typeface="黑体" pitchFamily="49" charset="-122"/>
                <a:ea typeface="黑体" pitchFamily="49" charset="-122"/>
                <a:cs typeface="+mn-cs"/>
              </a:defRPr>
            </a:lvl2pPr>
            <a:lvl3pPr marL="1304925" marR="0" indent="-395288"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sz="2400" b="0" kern="1200">
                <a:solidFill>
                  <a:srgbClr val="C00000"/>
                </a:solidFill>
                <a:latin typeface="黑体" pitchFamily="49" charset="-122"/>
                <a:ea typeface="黑体" pitchFamily="49" charset="-122"/>
                <a:cs typeface="+mn-cs"/>
              </a:defRPr>
            </a:lvl3pPr>
            <a:lvl4pPr marL="1693863" marR="0" indent="-387350"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sz="2000" b="0" kern="1200">
                <a:solidFill>
                  <a:srgbClr val="C00000"/>
                </a:solidFill>
                <a:latin typeface="黑体" pitchFamily="49" charset="-122"/>
                <a:ea typeface="黑体" pitchFamily="49" charset="-122"/>
                <a:cs typeface="+mn-cs"/>
              </a:defRPr>
            </a:lvl4pPr>
            <a:lvl5pPr marL="2093913" marR="0" indent="-398463" algn="l" defTabSz="914400" rtl="0" eaLnBrk="0" fontAlgn="base" latinLnBrk="0" hangingPunct="0">
              <a:lnSpc>
                <a:spcPct val="100000"/>
              </a:lnSpc>
              <a:spcBef>
                <a:spcPct val="25000"/>
              </a:spcBef>
              <a:spcAft>
                <a:spcPct val="0"/>
              </a:spcAft>
              <a:buClr>
                <a:srgbClr val="CC0000"/>
              </a:buClr>
              <a:buSzTx/>
              <a:buFont typeface="Wingdings" pitchFamily="2" charset="2"/>
              <a:buChar char="§"/>
              <a:tabLst/>
              <a:defRPr sz="2000" b="0" kern="1200">
                <a:solidFill>
                  <a:srgbClr val="C00000"/>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defRPr/>
            </a:pPr>
            <a:r>
              <a:rPr lang="zh-CN" altLang="en-US" b="1" dirty="0">
                <a:solidFill>
                  <a:srgbClr val="002060"/>
                </a:solidFill>
                <a:latin typeface="+mn-lt"/>
                <a:ea typeface="楷体" panose="02010609060101010101" pitchFamily="49" charset="-122"/>
              </a:rPr>
              <a:t>尽快熟悉工作环境</a:t>
            </a:r>
          </a:p>
          <a:p>
            <a:pPr lvl="1" eaLnBrk="1" hangingPunct="1">
              <a:defRPr/>
            </a:pPr>
            <a:r>
              <a:rPr lang="en-US" altLang="zh-CN" b="1" dirty="0">
                <a:solidFill>
                  <a:srgbClr val="002060"/>
                </a:solidFill>
                <a:latin typeface="+mn-lt"/>
                <a:ea typeface="楷体" panose="02010609060101010101" pitchFamily="49" charset="-122"/>
              </a:rPr>
              <a:t>RISC-V CROSS GCC/QEMU…</a:t>
            </a:r>
          </a:p>
          <a:p>
            <a:pPr lvl="1" eaLnBrk="1" hangingPunct="1">
              <a:defRPr/>
            </a:pPr>
            <a:r>
              <a:rPr lang="zh-CN" altLang="en-US" b="1" dirty="0">
                <a:solidFill>
                  <a:srgbClr val="002060"/>
                </a:solidFill>
                <a:latin typeface="+mn-lt"/>
                <a:ea typeface="楷体" panose="02010609060101010101" pitchFamily="49" charset="-122"/>
              </a:rPr>
              <a:t>建议</a:t>
            </a:r>
            <a:r>
              <a:rPr lang="en-US" altLang="zh-CN" b="1" dirty="0">
                <a:solidFill>
                  <a:srgbClr val="002060"/>
                </a:solidFill>
                <a:latin typeface="+mn-lt"/>
                <a:ea typeface="楷体" panose="02010609060101010101" pitchFamily="49" charset="-122"/>
              </a:rPr>
              <a:t>Linux</a:t>
            </a:r>
            <a:r>
              <a:rPr lang="zh-CN" altLang="en-US" b="1" dirty="0">
                <a:solidFill>
                  <a:srgbClr val="002060"/>
                </a:solidFill>
                <a:latin typeface="+mn-lt"/>
                <a:ea typeface="楷体" panose="02010609060101010101" pitchFamily="49" charset="-122"/>
              </a:rPr>
              <a:t>环境</a:t>
            </a:r>
            <a:endParaRPr lang="en-US" altLang="zh-CN" b="1" dirty="0">
              <a:solidFill>
                <a:srgbClr val="002060"/>
              </a:solidFill>
              <a:latin typeface="+mn-lt"/>
              <a:ea typeface="楷体" panose="02010609060101010101" pitchFamily="49" charset="-122"/>
            </a:endParaRPr>
          </a:p>
          <a:p>
            <a:pPr eaLnBrk="1" hangingPunct="1">
              <a:defRPr/>
            </a:pPr>
            <a:r>
              <a:rPr lang="zh-CN" altLang="en-US" b="1" dirty="0">
                <a:solidFill>
                  <a:srgbClr val="002060"/>
                </a:solidFill>
                <a:latin typeface="+mn-lt"/>
                <a:ea typeface="楷体" panose="02010609060101010101" pitchFamily="49" charset="-122"/>
              </a:rPr>
              <a:t>实战：</a:t>
            </a:r>
          </a:p>
          <a:p>
            <a:pPr lvl="1" eaLnBrk="1" hangingPunct="1">
              <a:defRPr/>
            </a:pPr>
            <a:r>
              <a:rPr lang="zh-CN" altLang="en-US" b="1" dirty="0">
                <a:solidFill>
                  <a:srgbClr val="002060"/>
                </a:solidFill>
                <a:latin typeface="+mn-lt"/>
                <a:ea typeface="楷体" panose="02010609060101010101" pitchFamily="49" charset="-122"/>
              </a:rPr>
              <a:t>不需要完整实现</a:t>
            </a:r>
            <a:r>
              <a:rPr lang="en-US" altLang="zh-CN" b="1" dirty="0">
                <a:solidFill>
                  <a:srgbClr val="002060"/>
                </a:solidFill>
                <a:latin typeface="+mn-lt"/>
                <a:ea typeface="楷体" panose="02010609060101010101" pitchFamily="49" charset="-122"/>
              </a:rPr>
              <a:t>C</a:t>
            </a:r>
            <a:r>
              <a:rPr lang="zh-CN" altLang="en-US" b="1" dirty="0">
                <a:solidFill>
                  <a:srgbClr val="002060"/>
                </a:solidFill>
                <a:latin typeface="+mn-lt"/>
                <a:ea typeface="楷体" panose="02010609060101010101" pitchFamily="49" charset="-122"/>
              </a:rPr>
              <a:t>语言语法</a:t>
            </a:r>
          </a:p>
          <a:p>
            <a:pPr lvl="1" eaLnBrk="1" hangingPunct="1">
              <a:defRPr/>
            </a:pPr>
            <a:r>
              <a:rPr lang="zh-CN" altLang="en-US" b="1" dirty="0">
                <a:solidFill>
                  <a:srgbClr val="002060"/>
                </a:solidFill>
                <a:latin typeface="+mn-lt"/>
                <a:ea typeface="楷体" panose="02010609060101010101" pitchFamily="49" charset="-122"/>
              </a:rPr>
              <a:t>借助工具（</a:t>
            </a:r>
            <a:r>
              <a:rPr lang="en-US" altLang="zh-CN" b="1" dirty="0">
                <a:solidFill>
                  <a:srgbClr val="002060"/>
                </a:solidFill>
                <a:latin typeface="+mn-lt"/>
                <a:ea typeface="楷体" panose="02010609060101010101" pitchFamily="49" charset="-122"/>
              </a:rPr>
              <a:t>Lex/YACC)</a:t>
            </a:r>
            <a:r>
              <a:rPr lang="zh-CN" altLang="en-US" b="1" dirty="0">
                <a:solidFill>
                  <a:srgbClr val="002060"/>
                </a:solidFill>
                <a:latin typeface="+mn-lt"/>
                <a:ea typeface="楷体" panose="02010609060101010101" pitchFamily="49" charset="-122"/>
              </a:rPr>
              <a:t> 完成词法分析器</a:t>
            </a:r>
            <a:endParaRPr lang="en-US" altLang="zh-CN" b="1" dirty="0">
              <a:solidFill>
                <a:srgbClr val="002060"/>
              </a:solidFill>
              <a:latin typeface="+mn-lt"/>
              <a:ea typeface="楷体" panose="02010609060101010101" pitchFamily="49" charset="-122"/>
            </a:endParaRPr>
          </a:p>
          <a:p>
            <a:pPr marL="471487" lvl="1" indent="0" eaLnBrk="1" hangingPunct="1">
              <a:buFont typeface="Wingdings" pitchFamily="2" charset="2"/>
              <a:buNone/>
              <a:defRPr/>
            </a:pPr>
            <a:r>
              <a:rPr lang="en-US" altLang="zh-CN" b="1" dirty="0">
                <a:solidFill>
                  <a:srgbClr val="002060"/>
                </a:solidFill>
                <a:latin typeface="+mn-lt"/>
                <a:ea typeface="楷体" panose="02010609060101010101" pitchFamily="49" charset="-122"/>
              </a:rPr>
              <a:t>                    </a:t>
            </a:r>
            <a:r>
              <a:rPr lang="zh-CN" altLang="en-US" b="1" dirty="0">
                <a:solidFill>
                  <a:srgbClr val="002060"/>
                </a:solidFill>
                <a:latin typeface="+mn-lt"/>
                <a:ea typeface="楷体" panose="02010609060101010101" pitchFamily="49" charset="-122"/>
              </a:rPr>
              <a:t>与 语法分析器</a:t>
            </a:r>
          </a:p>
          <a:p>
            <a:pPr lvl="1" eaLnBrk="1" hangingPunct="1">
              <a:defRPr/>
            </a:pPr>
            <a:r>
              <a:rPr lang="zh-CN" altLang="en-US" b="1" dirty="0">
                <a:solidFill>
                  <a:srgbClr val="002060"/>
                </a:solidFill>
                <a:latin typeface="+mn-lt"/>
                <a:ea typeface="楷体" panose="02010609060101010101" pitchFamily="49" charset="-122"/>
              </a:rPr>
              <a:t>熟悉寄存器分配算法并选择合适的实现</a:t>
            </a:r>
            <a:endParaRPr lang="en-US" altLang="zh-CN" b="1" dirty="0">
              <a:solidFill>
                <a:srgbClr val="002060"/>
              </a:solidFill>
              <a:latin typeface="+mn-lt"/>
              <a:ea typeface="楷体" panose="02010609060101010101" pitchFamily="49" charset="-122"/>
            </a:endParaRPr>
          </a:p>
          <a:p>
            <a:pPr lvl="1" eaLnBrk="1" hangingPunct="1">
              <a:defRPr/>
            </a:pPr>
            <a:r>
              <a:rPr lang="zh-CN" altLang="en-US" b="1" dirty="0">
                <a:solidFill>
                  <a:srgbClr val="002060"/>
                </a:solidFill>
                <a:latin typeface="+mn-lt"/>
                <a:ea typeface="楷体" panose="02010609060101010101" pitchFamily="49" charset="-122"/>
              </a:rPr>
              <a:t>熟悉目标机器（</a:t>
            </a:r>
            <a:r>
              <a:rPr lang="en-US" altLang="zh-CN" b="1" dirty="0">
                <a:solidFill>
                  <a:srgbClr val="002060"/>
                </a:solidFill>
                <a:latin typeface="+mn-lt"/>
                <a:ea typeface="楷体" panose="02010609060101010101" pitchFamily="49" charset="-122"/>
              </a:rPr>
              <a:t>RISC-V</a:t>
            </a:r>
            <a:r>
              <a:rPr lang="zh-CN" altLang="en-US" b="1" dirty="0">
                <a:solidFill>
                  <a:srgbClr val="002060"/>
                </a:solidFill>
                <a:latin typeface="+mn-lt"/>
                <a:ea typeface="楷体" panose="02010609060101010101" pitchFamily="49" charset="-122"/>
              </a:rPr>
              <a:t>）指令语义</a:t>
            </a:r>
          </a:p>
        </p:txBody>
      </p:sp>
      <p:pic>
        <p:nvPicPr>
          <p:cNvPr id="32773" name="Picture 2">
            <a:extLst>
              <a:ext uri="{FF2B5EF4-FFF2-40B4-BE49-F238E27FC236}">
                <a16:creationId xmlns:a16="http://schemas.microsoft.com/office/drawing/2014/main" id="{C24AE843-3D80-4D13-A00D-F8D22430C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0" y="371475"/>
            <a:ext cx="1909763"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4" name="Picture 3">
            <a:extLst>
              <a:ext uri="{FF2B5EF4-FFF2-40B4-BE49-F238E27FC236}">
                <a16:creationId xmlns:a16="http://schemas.microsoft.com/office/drawing/2014/main" id="{BBDE2852-6012-454E-BEB8-69CBEBA9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225" y="1989138"/>
            <a:ext cx="2016125" cy="150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a:extLst>
              <a:ext uri="{FF2B5EF4-FFF2-40B4-BE49-F238E27FC236}">
                <a16:creationId xmlns:a16="http://schemas.microsoft.com/office/drawing/2014/main" id="{DBDC8A7D-A9BB-41AD-989D-D1B57BBF20AC}"/>
              </a:ext>
            </a:extLst>
          </p:cNvPr>
          <p:cNvSpPr>
            <a:spLocks noGrp="1" noChangeArrowheads="1"/>
          </p:cNvSpPr>
          <p:nvPr>
            <p:ph type="title"/>
          </p:nvPr>
        </p:nvSpPr>
        <p:spPr/>
        <p:txBody>
          <a:bodyPr/>
          <a:lstStyle/>
          <a:p>
            <a:pPr eaLnBrk="1" hangingPunct="1">
              <a:defRPr/>
            </a:pPr>
            <a:r>
              <a:rPr lang="zh-CN" altLang="en-US" dirty="0"/>
              <a:t>实习评分标准</a:t>
            </a:r>
          </a:p>
        </p:txBody>
      </p:sp>
      <p:sp>
        <p:nvSpPr>
          <p:cNvPr id="17411" name="Rectangle 3">
            <a:extLst>
              <a:ext uri="{FF2B5EF4-FFF2-40B4-BE49-F238E27FC236}">
                <a16:creationId xmlns:a16="http://schemas.microsoft.com/office/drawing/2014/main" id="{A68F2B7A-0234-43FF-916B-E702CC1E5701}"/>
              </a:ext>
            </a:extLst>
          </p:cNvPr>
          <p:cNvSpPr>
            <a:spLocks noGrp="1" noChangeArrowheads="1"/>
          </p:cNvSpPr>
          <p:nvPr>
            <p:ph type="body" idx="1"/>
          </p:nvPr>
        </p:nvSpPr>
        <p:spPr>
          <a:xfrm>
            <a:off x="566738" y="1412875"/>
            <a:ext cx="8397875" cy="5040313"/>
          </a:xfrm>
        </p:spPr>
        <p:txBody>
          <a:bodyPr/>
          <a:lstStyle/>
          <a:p>
            <a:pPr eaLnBrk="1" hangingPunct="1">
              <a:defRPr/>
            </a:pPr>
            <a:r>
              <a:rPr lang="zh-CN" altLang="en-US" dirty="0">
                <a:solidFill>
                  <a:srgbClr val="002060"/>
                </a:solidFill>
              </a:rPr>
              <a:t>实习分数总计</a:t>
            </a:r>
            <a:r>
              <a:rPr lang="en-US" altLang="zh-CN" dirty="0">
                <a:solidFill>
                  <a:srgbClr val="002060"/>
                </a:solidFill>
              </a:rPr>
              <a:t>40</a:t>
            </a:r>
            <a:r>
              <a:rPr lang="zh-CN" altLang="en-US" dirty="0">
                <a:solidFill>
                  <a:srgbClr val="002060"/>
                </a:solidFill>
              </a:rPr>
              <a:t>分</a:t>
            </a:r>
            <a:endParaRPr lang="en-US" altLang="zh-CN" dirty="0">
              <a:solidFill>
                <a:srgbClr val="002060"/>
              </a:solidFill>
            </a:endParaRPr>
          </a:p>
          <a:p>
            <a:pPr marL="0" indent="0" eaLnBrk="1" hangingPunct="1">
              <a:lnSpc>
                <a:spcPct val="90000"/>
              </a:lnSpc>
              <a:buFont typeface="Wingdings" panose="05000000000000000000" pitchFamily="2" charset="2"/>
              <a:buNone/>
              <a:defRPr/>
            </a:pPr>
            <a:r>
              <a:rPr lang="zh-CN" altLang="en-US" dirty="0">
                <a:solidFill>
                  <a:srgbClr val="002060"/>
                </a:solidFill>
              </a:rPr>
              <a:t>功能实现：机测评分，</a:t>
            </a:r>
            <a:r>
              <a:rPr lang="en-US" altLang="zh-CN" dirty="0">
                <a:solidFill>
                  <a:srgbClr val="002060"/>
                </a:solidFill>
              </a:rPr>
              <a:t>30</a:t>
            </a:r>
            <a:r>
              <a:rPr lang="zh-CN" altLang="en-US" dirty="0">
                <a:solidFill>
                  <a:srgbClr val="002060"/>
                </a:solidFill>
              </a:rPr>
              <a:t>分</a:t>
            </a:r>
            <a:endParaRPr lang="en-US" altLang="zh-CN" dirty="0">
              <a:solidFill>
                <a:srgbClr val="002060"/>
              </a:solidFill>
            </a:endParaRPr>
          </a:p>
          <a:p>
            <a:pPr marL="0" indent="0" eaLnBrk="1" hangingPunct="1">
              <a:lnSpc>
                <a:spcPct val="90000"/>
              </a:lnSpc>
              <a:buFont typeface="Wingdings" panose="05000000000000000000" pitchFamily="2" charset="2"/>
              <a:buNone/>
              <a:defRPr/>
            </a:pPr>
            <a:r>
              <a:rPr lang="zh-CN" altLang="en-US" dirty="0">
                <a:solidFill>
                  <a:srgbClr val="002060"/>
                </a:solidFill>
              </a:rPr>
              <a:t>最终提交核验：</a:t>
            </a:r>
            <a:endParaRPr lang="en-US" altLang="zh-CN" dirty="0">
              <a:solidFill>
                <a:srgbClr val="002060"/>
              </a:solidFill>
            </a:endParaRPr>
          </a:p>
          <a:p>
            <a:pPr marL="0" indent="0" eaLnBrk="1" hangingPunct="1">
              <a:lnSpc>
                <a:spcPct val="90000"/>
              </a:lnSpc>
              <a:buFont typeface="Wingdings" panose="05000000000000000000" pitchFamily="2" charset="2"/>
              <a:buNone/>
              <a:defRPr/>
            </a:pPr>
            <a:r>
              <a:rPr lang="zh-CN" altLang="en-US" dirty="0">
                <a:solidFill>
                  <a:srgbClr val="002060"/>
                </a:solidFill>
              </a:rPr>
              <a:t>实习报告</a:t>
            </a:r>
            <a:r>
              <a:rPr lang="en-US" altLang="zh-CN" dirty="0">
                <a:solidFill>
                  <a:srgbClr val="002060"/>
                </a:solidFill>
              </a:rPr>
              <a:t>10+</a:t>
            </a:r>
            <a:r>
              <a:rPr lang="zh-CN" altLang="en-US" dirty="0">
                <a:solidFill>
                  <a:srgbClr val="002060"/>
                </a:solidFill>
              </a:rPr>
              <a:t>性能分</a:t>
            </a:r>
            <a:r>
              <a:rPr lang="en-US" altLang="zh-CN" dirty="0">
                <a:solidFill>
                  <a:srgbClr val="002060"/>
                </a:solidFill>
              </a:rPr>
              <a:t>10+</a:t>
            </a:r>
            <a:r>
              <a:rPr lang="zh-CN" altLang="en-US" dirty="0">
                <a:solidFill>
                  <a:srgbClr val="002060"/>
                </a:solidFill>
              </a:rPr>
              <a:t>现场测试</a:t>
            </a:r>
            <a:r>
              <a:rPr lang="en-US" altLang="zh-CN" dirty="0">
                <a:solidFill>
                  <a:srgbClr val="002060"/>
                </a:solidFill>
              </a:rPr>
              <a:t>10</a:t>
            </a:r>
            <a:r>
              <a:rPr lang="zh-CN" altLang="en-US" dirty="0">
                <a:solidFill>
                  <a:srgbClr val="002060"/>
                </a:solidFill>
              </a:rPr>
              <a:t>，归一到</a:t>
            </a:r>
            <a:r>
              <a:rPr lang="en-US" altLang="zh-CN" dirty="0">
                <a:solidFill>
                  <a:srgbClr val="002060"/>
                </a:solidFill>
              </a:rPr>
              <a:t>10</a:t>
            </a:r>
            <a:r>
              <a:rPr lang="zh-CN" altLang="en-US" dirty="0">
                <a:solidFill>
                  <a:srgbClr val="002060"/>
                </a:solidFill>
              </a:rPr>
              <a:t>分</a:t>
            </a:r>
            <a:endParaRPr lang="en-US" altLang="zh-CN" dirty="0">
              <a:solidFill>
                <a:srgbClr val="002060"/>
              </a:solidFill>
            </a:endParaRPr>
          </a:p>
          <a:p>
            <a:pPr marL="0" indent="0" algn="ctr" eaLnBrk="1" hangingPunct="1">
              <a:lnSpc>
                <a:spcPct val="90000"/>
              </a:lnSpc>
              <a:buNone/>
              <a:defRPr/>
            </a:pPr>
            <a:r>
              <a:rPr lang="en-US" altLang="zh-CN" dirty="0">
                <a:solidFill>
                  <a:srgbClr val="FF0000"/>
                </a:solidFill>
              </a:rPr>
              <a:t>min{10,</a:t>
            </a:r>
            <a:r>
              <a:rPr lang="zh-CN" altLang="en-US" dirty="0">
                <a:solidFill>
                  <a:srgbClr val="FF0000"/>
                </a:solidFill>
              </a:rPr>
              <a:t> </a:t>
            </a:r>
            <a:r>
              <a:rPr lang="en-US" altLang="zh-CN" dirty="0">
                <a:solidFill>
                  <a:srgbClr val="FF0000"/>
                </a:solidFill>
              </a:rPr>
              <a:t>(</a:t>
            </a:r>
            <a:r>
              <a:rPr lang="zh-CN" altLang="en-US" dirty="0">
                <a:solidFill>
                  <a:srgbClr val="FF0000"/>
                </a:solidFill>
              </a:rPr>
              <a:t>实习报告</a:t>
            </a:r>
            <a:r>
              <a:rPr lang="en-US" altLang="zh-CN" dirty="0">
                <a:solidFill>
                  <a:srgbClr val="FF0000"/>
                </a:solidFill>
              </a:rPr>
              <a:t>+</a:t>
            </a:r>
            <a:r>
              <a:rPr lang="zh-CN" altLang="en-US" dirty="0">
                <a:solidFill>
                  <a:srgbClr val="FF0000"/>
                </a:solidFill>
              </a:rPr>
              <a:t>性能分</a:t>
            </a:r>
            <a:r>
              <a:rPr lang="en-US" altLang="zh-CN" dirty="0">
                <a:solidFill>
                  <a:srgbClr val="FF0000"/>
                </a:solidFill>
              </a:rPr>
              <a:t>+</a:t>
            </a:r>
            <a:r>
              <a:rPr lang="zh-CN" altLang="en-US" dirty="0">
                <a:solidFill>
                  <a:srgbClr val="FF0000"/>
                </a:solidFill>
              </a:rPr>
              <a:t>现场测试</a:t>
            </a:r>
            <a:r>
              <a:rPr lang="en-US" altLang="zh-CN" dirty="0">
                <a:solidFill>
                  <a:srgbClr val="FF0000"/>
                </a:solidFill>
              </a:rPr>
              <a:t>)/x}</a:t>
            </a:r>
          </a:p>
          <a:p>
            <a:pPr marL="0" indent="0" algn="ctr" eaLnBrk="1" hangingPunct="1">
              <a:lnSpc>
                <a:spcPct val="90000"/>
              </a:lnSpc>
              <a:buNone/>
              <a:defRPr/>
            </a:pPr>
            <a:r>
              <a:rPr lang="en-US" altLang="zh-CN" dirty="0">
                <a:solidFill>
                  <a:srgbClr val="FF0000"/>
                </a:solidFill>
              </a:rPr>
              <a:t>x</a:t>
            </a:r>
            <a:r>
              <a:rPr lang="zh-CN" altLang="en-US" dirty="0">
                <a:solidFill>
                  <a:srgbClr val="FF0000"/>
                </a:solidFill>
              </a:rPr>
              <a:t>一般取</a:t>
            </a:r>
            <a:r>
              <a:rPr lang="en-US" altLang="zh-CN" dirty="0">
                <a:solidFill>
                  <a:srgbClr val="FF0000"/>
                </a:solidFill>
              </a:rPr>
              <a:t>2</a:t>
            </a:r>
          </a:p>
          <a:p>
            <a:pPr marL="0" indent="0" eaLnBrk="1" hangingPunct="1">
              <a:lnSpc>
                <a:spcPct val="90000"/>
              </a:lnSpc>
              <a:buFont typeface="Wingdings" panose="05000000000000000000" pitchFamily="2" charset="2"/>
              <a:buNone/>
              <a:defRPr/>
            </a:pPr>
            <a:endParaRPr lang="en-US" altLang="zh-CN" dirty="0">
              <a:solidFill>
                <a:srgbClr val="002060"/>
              </a:solidFill>
            </a:endParaRPr>
          </a:p>
          <a:p>
            <a:pPr marL="0" indent="0" eaLnBrk="1" hangingPunct="1">
              <a:lnSpc>
                <a:spcPct val="90000"/>
              </a:lnSpc>
              <a:buFont typeface="Wingdings" panose="05000000000000000000" pitchFamily="2" charset="2"/>
              <a:buNone/>
              <a:defRPr/>
            </a:pPr>
            <a:r>
              <a:rPr lang="zh-CN" altLang="en-US" dirty="0">
                <a:solidFill>
                  <a:srgbClr val="002060"/>
                </a:solidFill>
              </a:rPr>
              <a:t>教学团队可能会根据实际教学情况及课程任务完成情况对分数比例进行适当微调。</a:t>
            </a:r>
          </a:p>
          <a:p>
            <a:pPr eaLnBrk="1" hangingPunct="1">
              <a:defRPr/>
            </a:pPr>
            <a:endParaRPr lang="en-US" altLang="zh-CN" dirty="0">
              <a:solidFill>
                <a:srgbClr val="002060"/>
              </a:solidFill>
            </a:endParaRPr>
          </a:p>
          <a:p>
            <a:pPr marL="471487" lvl="1" indent="0" eaLnBrk="1" hangingPunct="1">
              <a:buFont typeface="Wingdings" panose="05000000000000000000" pitchFamily="2" charset="2"/>
              <a:buNone/>
              <a:defRPr/>
            </a:pPr>
            <a:endParaRPr lang="zh-CN" altLang="en-US" dirty="0">
              <a:solidFill>
                <a:srgbClr val="002060"/>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0A5C-165F-4140-A94E-2DD591E11542}"/>
              </a:ext>
            </a:extLst>
          </p:cNvPr>
          <p:cNvSpPr>
            <a:spLocks noGrp="1"/>
          </p:cNvSpPr>
          <p:nvPr>
            <p:ph type="title"/>
          </p:nvPr>
        </p:nvSpPr>
        <p:spPr/>
        <p:txBody>
          <a:bodyPr/>
          <a:lstStyle/>
          <a:p>
            <a:pPr>
              <a:defRPr/>
            </a:pPr>
            <a:r>
              <a:rPr lang="zh-CN" altLang="en-US" dirty="0"/>
              <a:t>辅导与检查</a:t>
            </a:r>
          </a:p>
        </p:txBody>
      </p:sp>
      <p:sp>
        <p:nvSpPr>
          <p:cNvPr id="34819" name="Rectangle 3">
            <a:extLst>
              <a:ext uri="{FF2B5EF4-FFF2-40B4-BE49-F238E27FC236}">
                <a16:creationId xmlns:a16="http://schemas.microsoft.com/office/drawing/2014/main" id="{29610F1E-4D6F-4845-B1CC-A10FA3F5FC8E}"/>
              </a:ext>
            </a:extLst>
          </p:cNvPr>
          <p:cNvSpPr txBox="1">
            <a:spLocks noChangeArrowheads="1"/>
          </p:cNvSpPr>
          <p:nvPr/>
        </p:nvSpPr>
        <p:spPr bwMode="auto">
          <a:xfrm>
            <a:off x="250825" y="1341438"/>
            <a:ext cx="8893175"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Clr>
                <a:srgbClr val="000099"/>
              </a:buClr>
              <a:buSzPct val="80000"/>
              <a:buFont typeface="Wingdings" panose="05000000000000000000" pitchFamily="2" charset="2"/>
              <a:buChar char="o"/>
              <a:defRPr sz="3000" b="1">
                <a:solidFill>
                  <a:schemeClr val="tx1"/>
                </a:solidFill>
                <a:latin typeface="Times New Roman" panose="02020603050405020304" pitchFamily="18" charset="0"/>
                <a:ea typeface="楷体" panose="02010609060101010101" pitchFamily="49" charset="-122"/>
              </a:defRPr>
            </a:lvl1pPr>
            <a:lvl2pPr marL="908050" indent="-436563">
              <a:spcBef>
                <a:spcPct val="20000"/>
              </a:spcBef>
              <a:buClr>
                <a:srgbClr val="000099"/>
              </a:buClr>
              <a:buSzPct val="70000"/>
              <a:buFont typeface="Wingdings" panose="05000000000000000000" pitchFamily="2" charset="2"/>
              <a:buChar char="n"/>
              <a:defRPr sz="2600" b="1">
                <a:solidFill>
                  <a:schemeClr val="tx1"/>
                </a:solidFill>
                <a:latin typeface="Times New Roman" panose="02020603050405020304" pitchFamily="18" charset="0"/>
                <a:ea typeface="楷体" panose="02010609060101010101" pitchFamily="49" charset="-122"/>
              </a:defRPr>
            </a:lvl2pPr>
            <a:lvl3pPr marL="1304925" indent="-395288">
              <a:spcBef>
                <a:spcPct val="20000"/>
              </a:spcBef>
              <a:buClr>
                <a:srgbClr val="000099"/>
              </a:buClr>
              <a:buSzPct val="70000"/>
              <a:buFont typeface="Wingdings" panose="05000000000000000000" pitchFamily="2" charset="2"/>
              <a:buChar char="o"/>
              <a:defRPr sz="2300" b="1">
                <a:solidFill>
                  <a:schemeClr val="tx1"/>
                </a:solidFill>
                <a:latin typeface="Times New Roman" panose="02020603050405020304" pitchFamily="18" charset="0"/>
                <a:ea typeface="楷体" panose="02010609060101010101" pitchFamily="49" charset="-122"/>
              </a:defRPr>
            </a:lvl3pPr>
            <a:lvl4pPr marL="1693863" indent="-387350">
              <a:spcBef>
                <a:spcPct val="20000"/>
              </a:spcBef>
              <a:buClr>
                <a:srgbClr val="000099"/>
              </a:buClr>
              <a:buSzPct val="75000"/>
              <a:buFont typeface="Wingdings" panose="05000000000000000000" pitchFamily="2" charset="2"/>
              <a:buChar char="n"/>
              <a:defRPr sz="2000" b="1">
                <a:solidFill>
                  <a:schemeClr val="tx1"/>
                </a:solidFill>
                <a:latin typeface="Times New Roman" panose="02020603050405020304" pitchFamily="18" charset="0"/>
                <a:ea typeface="楷体" panose="02010609060101010101" pitchFamily="49" charset="-122"/>
              </a:defRPr>
            </a:lvl4pPr>
            <a:lvl5pPr marL="2093913" indent="-398463">
              <a:spcBef>
                <a:spcPct val="25000"/>
              </a:spcBef>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5pPr>
            <a:lvl6pPr marL="25511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6pPr>
            <a:lvl7pPr marL="30083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7pPr>
            <a:lvl8pPr marL="34655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8pPr>
            <a:lvl9pPr marL="3922713" indent="-398463"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9pPr>
          </a:lstStyle>
          <a:p>
            <a:pPr eaLnBrk="1" hangingPunct="1">
              <a:lnSpc>
                <a:spcPct val="90000"/>
              </a:lnSpc>
              <a:buClr>
                <a:srgbClr val="CC0000"/>
              </a:buClr>
              <a:buSzTx/>
            </a:pPr>
            <a:r>
              <a:rPr lang="zh-CN" altLang="en-US" sz="2800" dirty="0">
                <a:solidFill>
                  <a:srgbClr val="002060"/>
                </a:solidFill>
                <a:latin typeface="楷体" panose="02010609060101010101" pitchFamily="49" charset="-122"/>
              </a:rPr>
              <a:t>辅导方式</a:t>
            </a:r>
          </a:p>
          <a:p>
            <a:pPr lvl="1" eaLnBrk="1" hangingPunct="1">
              <a:lnSpc>
                <a:spcPct val="90000"/>
              </a:lnSpc>
              <a:buClr>
                <a:srgbClr val="CC0000"/>
              </a:buClr>
              <a:buSzTx/>
            </a:pPr>
            <a:r>
              <a:rPr lang="zh-CN" altLang="en-US" sz="2400" dirty="0">
                <a:solidFill>
                  <a:srgbClr val="002060"/>
                </a:solidFill>
                <a:latin typeface="楷体" panose="02010609060101010101" pitchFamily="49" charset="-122"/>
              </a:rPr>
              <a:t>参考实现</a:t>
            </a:r>
            <a:endParaRPr lang="en-US" altLang="zh-CN" sz="2400" dirty="0">
              <a:solidFill>
                <a:srgbClr val="002060"/>
              </a:solidFill>
              <a:latin typeface="楷体" panose="02010609060101010101" pitchFamily="49" charset="-122"/>
            </a:endParaRPr>
          </a:p>
          <a:p>
            <a:pPr lvl="1" eaLnBrk="1" hangingPunct="1">
              <a:lnSpc>
                <a:spcPct val="90000"/>
              </a:lnSpc>
              <a:buClr>
                <a:srgbClr val="CC0000"/>
              </a:buClr>
              <a:buSzTx/>
            </a:pPr>
            <a:r>
              <a:rPr lang="zh-CN" altLang="en-US" sz="2400" dirty="0">
                <a:solidFill>
                  <a:srgbClr val="002060"/>
                </a:solidFill>
                <a:latin typeface="楷体" panose="02010609060101010101" pitchFamily="49" charset="-122"/>
              </a:rPr>
              <a:t>网络交流</a:t>
            </a:r>
          </a:p>
          <a:p>
            <a:pPr lvl="1" eaLnBrk="1" hangingPunct="1">
              <a:lnSpc>
                <a:spcPct val="90000"/>
              </a:lnSpc>
              <a:buClr>
                <a:srgbClr val="CC0000"/>
              </a:buClr>
              <a:buSzTx/>
            </a:pPr>
            <a:r>
              <a:rPr lang="zh-CN" altLang="en-US" sz="2400" dirty="0">
                <a:solidFill>
                  <a:srgbClr val="002060"/>
                </a:solidFill>
                <a:latin typeface="楷体" panose="02010609060101010101" pitchFamily="49" charset="-122"/>
              </a:rPr>
              <a:t>阶段检查</a:t>
            </a:r>
          </a:p>
          <a:p>
            <a:pPr lvl="1" eaLnBrk="1" hangingPunct="1">
              <a:lnSpc>
                <a:spcPct val="90000"/>
              </a:lnSpc>
              <a:buClr>
                <a:srgbClr val="CC0000"/>
              </a:buClr>
              <a:buSzTx/>
            </a:pPr>
            <a:r>
              <a:rPr lang="zh-CN" altLang="en-US" sz="2400" dirty="0">
                <a:solidFill>
                  <a:srgbClr val="002060"/>
                </a:solidFill>
                <a:latin typeface="楷体" panose="02010609060101010101" pitchFamily="49" charset="-122"/>
              </a:rPr>
              <a:t>上课点评</a:t>
            </a:r>
          </a:p>
          <a:p>
            <a:pPr eaLnBrk="1" hangingPunct="1">
              <a:lnSpc>
                <a:spcPct val="90000"/>
              </a:lnSpc>
              <a:buClr>
                <a:srgbClr val="CC0000"/>
              </a:buClr>
              <a:buSzTx/>
            </a:pPr>
            <a:r>
              <a:rPr lang="zh-CN" altLang="en-US" sz="2800" dirty="0">
                <a:solidFill>
                  <a:srgbClr val="002060"/>
                </a:solidFill>
                <a:latin typeface="楷体" panose="02010609060101010101" pitchFamily="49" charset="-122"/>
              </a:rPr>
              <a:t>检查方式</a:t>
            </a:r>
          </a:p>
          <a:p>
            <a:pPr lvl="1" eaLnBrk="1" hangingPunct="1">
              <a:lnSpc>
                <a:spcPct val="90000"/>
              </a:lnSpc>
              <a:buClr>
                <a:srgbClr val="CC0000"/>
              </a:buClr>
              <a:buSzTx/>
            </a:pPr>
            <a:r>
              <a:rPr lang="zh-CN" altLang="en-US" sz="2400" dirty="0">
                <a:solidFill>
                  <a:srgbClr val="002060"/>
                </a:solidFill>
                <a:latin typeface="楷体" panose="02010609060101010101" pitchFamily="49" charset="-122"/>
              </a:rPr>
              <a:t>在线机测：电子方式在网站上提交</a:t>
            </a:r>
          </a:p>
          <a:p>
            <a:pPr lvl="1" eaLnBrk="1" hangingPunct="1">
              <a:lnSpc>
                <a:spcPct val="90000"/>
              </a:lnSpc>
              <a:buClr>
                <a:srgbClr val="CC0000"/>
              </a:buClr>
              <a:buSzTx/>
            </a:pPr>
            <a:r>
              <a:rPr lang="zh-CN" altLang="en-US" sz="2400" dirty="0">
                <a:solidFill>
                  <a:srgbClr val="002060"/>
                </a:solidFill>
                <a:latin typeface="楷体" panose="02010609060101010101" pitchFamily="49" charset="-122"/>
              </a:rPr>
              <a:t>现场测试：指定时间和地点</a:t>
            </a:r>
          </a:p>
          <a:p>
            <a:pPr lvl="2" eaLnBrk="1" hangingPunct="1">
              <a:lnSpc>
                <a:spcPct val="90000"/>
              </a:lnSpc>
              <a:buClr>
                <a:srgbClr val="CC0000"/>
              </a:buClr>
              <a:buSzTx/>
            </a:pPr>
            <a:r>
              <a:rPr lang="zh-CN" altLang="en-US" sz="2400" dirty="0">
                <a:solidFill>
                  <a:srgbClr val="002060"/>
                </a:solidFill>
                <a:latin typeface="楷体" panose="02010609060101010101" pitchFamily="49" charset="-122"/>
              </a:rPr>
              <a:t>采用上机答题或随堂答题的形式</a:t>
            </a:r>
            <a:endParaRPr lang="en-US" altLang="zh-CN" sz="2400" dirty="0">
              <a:solidFill>
                <a:srgbClr val="002060"/>
              </a:solidFill>
              <a:latin typeface="楷体" panose="02010609060101010101" pitchFamily="49" charset="-122"/>
            </a:endParaRPr>
          </a:p>
          <a:p>
            <a:pPr lvl="2" eaLnBrk="1" hangingPunct="1">
              <a:lnSpc>
                <a:spcPct val="90000"/>
              </a:lnSpc>
              <a:buClr>
                <a:srgbClr val="CC0000"/>
              </a:buClr>
              <a:buSzTx/>
            </a:pPr>
            <a:r>
              <a:rPr lang="zh-CN" altLang="en-US" sz="2400" dirty="0">
                <a:solidFill>
                  <a:srgbClr val="002060"/>
                </a:solidFill>
                <a:latin typeface="楷体" panose="02010609060101010101" pitchFamily="49" charset="-122"/>
              </a:rPr>
              <a:t>部分采用现场“询问</a:t>
            </a:r>
            <a:r>
              <a:rPr lang="en-US" altLang="zh-CN" sz="2400" dirty="0">
                <a:solidFill>
                  <a:srgbClr val="002060"/>
                </a:solidFill>
                <a:latin typeface="楷体" panose="02010609060101010101" pitchFamily="49" charset="-122"/>
              </a:rPr>
              <a:t>+</a:t>
            </a:r>
            <a:r>
              <a:rPr lang="zh-CN" altLang="en-US" sz="2400" dirty="0">
                <a:solidFill>
                  <a:srgbClr val="002060"/>
                </a:solidFill>
                <a:latin typeface="楷体" panose="02010609060101010101" pitchFamily="49" charset="-122"/>
              </a:rPr>
              <a:t>检查源代码”的面测形式</a:t>
            </a:r>
            <a:endParaRPr lang="en-US" altLang="zh-CN" sz="2400" dirty="0">
              <a:solidFill>
                <a:srgbClr val="002060"/>
              </a:solidFill>
              <a:latin typeface="楷体" panose="02010609060101010101" pitchFamily="49" charset="-122"/>
            </a:endParaRPr>
          </a:p>
          <a:p>
            <a:pPr lvl="1" eaLnBrk="1" hangingPunct="1">
              <a:lnSpc>
                <a:spcPct val="90000"/>
              </a:lnSpc>
              <a:buClr>
                <a:srgbClr val="CC0000"/>
              </a:buClr>
              <a:buSzTx/>
            </a:pPr>
            <a:r>
              <a:rPr lang="zh-CN" altLang="en-US" sz="2400" dirty="0">
                <a:solidFill>
                  <a:srgbClr val="002060"/>
                </a:solidFill>
                <a:latin typeface="楷体" panose="02010609060101010101" pitchFamily="49" charset="-122"/>
              </a:rPr>
              <a:t>上学期面测人员包括：</a:t>
            </a:r>
            <a:endParaRPr lang="en-US" altLang="zh-CN" sz="2400" dirty="0">
              <a:solidFill>
                <a:srgbClr val="002060"/>
              </a:solidFill>
              <a:latin typeface="楷体" panose="02010609060101010101" pitchFamily="49" charset="-122"/>
            </a:endParaRPr>
          </a:p>
          <a:p>
            <a:pPr marL="471487" lvl="1" indent="0" eaLnBrk="1" hangingPunct="1">
              <a:lnSpc>
                <a:spcPct val="90000"/>
              </a:lnSpc>
              <a:buClr>
                <a:srgbClr val="CC0000"/>
              </a:buClr>
              <a:buSzTx/>
              <a:buNone/>
            </a:pPr>
            <a:r>
              <a:rPr lang="zh-CN" altLang="en-US" sz="2200" dirty="0">
                <a:solidFill>
                  <a:srgbClr val="002060"/>
                </a:solidFill>
                <a:latin typeface="楷体" panose="02010609060101010101" pitchFamily="49" charset="-122"/>
              </a:rPr>
              <a:t>①功能测试得分较低②未参加随堂答题③功能测试满分（抽查）</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053D58-9B30-4855-9475-9056B38C886E}"/>
              </a:ext>
            </a:extLst>
          </p:cNvPr>
          <p:cNvSpPr>
            <a:spLocks noGrp="1"/>
          </p:cNvSpPr>
          <p:nvPr>
            <p:ph idx="1"/>
          </p:nvPr>
        </p:nvSpPr>
        <p:spPr>
          <a:xfrm>
            <a:off x="337344" y="1268760"/>
            <a:ext cx="8001000" cy="5040313"/>
          </a:xfrm>
        </p:spPr>
        <p:txBody>
          <a:bodyPr/>
          <a:lstStyle/>
          <a:p>
            <a:r>
              <a:rPr lang="zh-CN" altLang="en-US" sz="2800" dirty="0">
                <a:solidFill>
                  <a:srgbClr val="333333"/>
                </a:solidFill>
                <a:latin typeface="Times New Roman" panose="02020603050405020304" pitchFamily="18" charset="0"/>
                <a:cs typeface="Times New Roman" panose="02020603050405020304" pitchFamily="18" charset="0"/>
              </a:rPr>
              <a:t>一般而言，还是建议使用 </a:t>
            </a:r>
            <a:r>
              <a:rPr lang="en-US" altLang="zh-CN" sz="2800" dirty="0">
                <a:solidFill>
                  <a:srgbClr val="333333"/>
                </a:solidFill>
                <a:latin typeface="Times New Roman" panose="02020603050405020304" pitchFamily="18" charset="0"/>
                <a:cs typeface="Times New Roman" panose="02020603050405020304" pitchFamily="18" charset="0"/>
              </a:rPr>
              <a:t>C/C++ </a:t>
            </a:r>
            <a:r>
              <a:rPr lang="zh-CN" altLang="en-US" sz="2800" dirty="0">
                <a:solidFill>
                  <a:srgbClr val="333333"/>
                </a:solidFill>
                <a:latin typeface="Times New Roman" panose="02020603050405020304" pitchFamily="18" charset="0"/>
                <a:cs typeface="Times New Roman" panose="02020603050405020304" pitchFamily="18" charset="0"/>
              </a:rPr>
              <a:t>开发编译器。</a:t>
            </a:r>
            <a:endParaRPr lang="en-US" altLang="zh-CN" sz="2800" dirty="0">
              <a:solidFill>
                <a:srgbClr val="333333"/>
              </a:solidFill>
              <a:latin typeface="Times New Roman" panose="02020603050405020304" pitchFamily="18" charset="0"/>
              <a:cs typeface="Times New Roman" panose="02020603050405020304" pitchFamily="18" charset="0"/>
            </a:endParaRPr>
          </a:p>
          <a:p>
            <a:pPr lvl="1"/>
            <a:r>
              <a:rPr lang="zh-CN" altLang="en-US" sz="2000" dirty="0"/>
              <a:t>如何将你的项目分成多个部分</a:t>
            </a:r>
            <a:r>
              <a:rPr lang="en-US" altLang="zh-CN" sz="2000" dirty="0"/>
              <a:t>, </a:t>
            </a:r>
            <a:r>
              <a:rPr lang="zh-CN" altLang="en-US" sz="2000" dirty="0"/>
              <a:t>拆分到多个文件中实现</a:t>
            </a:r>
            <a:r>
              <a:rPr lang="en-US" altLang="zh-CN" sz="2000" dirty="0"/>
              <a:t>?</a:t>
            </a:r>
          </a:p>
          <a:p>
            <a:pPr lvl="1"/>
            <a:r>
              <a:rPr lang="zh-CN" altLang="en-US" sz="2000" dirty="0"/>
              <a:t>如何使用 </a:t>
            </a:r>
            <a:r>
              <a:rPr lang="en-US" altLang="zh-CN" sz="2000" dirty="0"/>
              <a:t>C/C++ </a:t>
            </a:r>
            <a:r>
              <a:rPr lang="zh-CN" altLang="en-US" sz="2000" dirty="0"/>
              <a:t>构造复杂的数据结构</a:t>
            </a:r>
            <a:r>
              <a:rPr lang="en-US" altLang="zh-CN" sz="2000" dirty="0"/>
              <a:t>?</a:t>
            </a:r>
          </a:p>
          <a:p>
            <a:pPr lvl="1"/>
            <a:r>
              <a:rPr lang="zh-CN" altLang="en-US" sz="2000" dirty="0"/>
              <a:t>如何优雅地管理内存</a:t>
            </a:r>
            <a:r>
              <a:rPr lang="en-US" altLang="zh-CN" sz="2000" dirty="0"/>
              <a:t>?</a:t>
            </a:r>
          </a:p>
          <a:p>
            <a:pPr lvl="1"/>
            <a:r>
              <a:rPr lang="zh-CN" altLang="en-US" sz="2000" dirty="0"/>
              <a:t>如何调试</a:t>
            </a:r>
            <a:r>
              <a:rPr lang="en-US" altLang="zh-CN" sz="2000" dirty="0"/>
              <a:t>, </a:t>
            </a:r>
            <a:r>
              <a:rPr lang="zh-CN" altLang="en-US" sz="2000" dirty="0"/>
              <a:t>定位并解决一些看起来很没有头绪的问题</a:t>
            </a:r>
            <a:r>
              <a:rPr lang="en-US" altLang="zh-CN" sz="2000" dirty="0"/>
              <a:t>?</a:t>
            </a:r>
          </a:p>
          <a:p>
            <a:r>
              <a:rPr lang="zh-CN" altLang="en-US" sz="2800" dirty="0">
                <a:solidFill>
                  <a:srgbClr val="333333"/>
                </a:solidFill>
                <a:latin typeface="Times New Roman" panose="02020603050405020304" pitchFamily="18" charset="0"/>
                <a:cs typeface="Times New Roman" panose="02020603050405020304" pitchFamily="18" charset="0"/>
              </a:rPr>
              <a:t>建议之前接触过 </a:t>
            </a:r>
            <a:r>
              <a:rPr lang="en-US" altLang="zh-CN" sz="2800" dirty="0">
                <a:solidFill>
                  <a:srgbClr val="333333"/>
                </a:solidFill>
                <a:latin typeface="Times New Roman" panose="02020603050405020304" pitchFamily="18" charset="0"/>
                <a:cs typeface="Times New Roman" panose="02020603050405020304" pitchFamily="18" charset="0"/>
              </a:rPr>
              <a:t>Rust, </a:t>
            </a:r>
            <a:r>
              <a:rPr lang="zh-CN" altLang="en-US" sz="2800" dirty="0">
                <a:solidFill>
                  <a:srgbClr val="333333"/>
                </a:solidFill>
                <a:latin typeface="Times New Roman" panose="02020603050405020304" pitchFamily="18" charset="0"/>
                <a:cs typeface="Times New Roman" panose="02020603050405020304" pitchFamily="18" charset="0"/>
              </a:rPr>
              <a:t>且对 </a:t>
            </a:r>
            <a:r>
              <a:rPr lang="en-US" altLang="zh-CN" sz="2800" dirty="0">
                <a:solidFill>
                  <a:srgbClr val="333333"/>
                </a:solidFill>
                <a:latin typeface="Times New Roman" panose="02020603050405020304" pitchFamily="18" charset="0"/>
                <a:cs typeface="Times New Roman" panose="02020603050405020304" pitchFamily="18" charset="0"/>
              </a:rPr>
              <a:t>Rust </a:t>
            </a:r>
            <a:r>
              <a:rPr lang="zh-CN" altLang="en-US" sz="2800" dirty="0">
                <a:solidFill>
                  <a:srgbClr val="333333"/>
                </a:solidFill>
                <a:latin typeface="Times New Roman" panose="02020603050405020304" pitchFamily="18" charset="0"/>
                <a:cs typeface="Times New Roman" panose="02020603050405020304" pitchFamily="18" charset="0"/>
              </a:rPr>
              <a:t>感兴趣的同学使用 </a:t>
            </a:r>
            <a:r>
              <a:rPr lang="en-US" altLang="zh-CN" sz="2800" dirty="0">
                <a:solidFill>
                  <a:srgbClr val="333333"/>
                </a:solidFill>
                <a:latin typeface="Times New Roman" panose="02020603050405020304" pitchFamily="18" charset="0"/>
                <a:cs typeface="Times New Roman" panose="02020603050405020304" pitchFamily="18" charset="0"/>
              </a:rPr>
              <a:t>Rust </a:t>
            </a:r>
            <a:r>
              <a:rPr lang="zh-CN" altLang="en-US" sz="2800" dirty="0">
                <a:solidFill>
                  <a:srgbClr val="333333"/>
                </a:solidFill>
                <a:latin typeface="Times New Roman" panose="02020603050405020304" pitchFamily="18" charset="0"/>
                <a:cs typeface="Times New Roman" panose="02020603050405020304" pitchFamily="18" charset="0"/>
              </a:rPr>
              <a:t>开发编译器。</a:t>
            </a:r>
            <a:endParaRPr lang="en-US" altLang="zh-CN" sz="2800" dirty="0">
              <a:solidFill>
                <a:srgbClr val="333333"/>
              </a:solidFill>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一方面</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课程中的 </a:t>
            </a:r>
            <a:r>
              <a:rPr lang="en-US" altLang="zh-CN" sz="2000" dirty="0" err="1">
                <a:latin typeface="Times New Roman" panose="02020603050405020304" pitchFamily="18" charset="0"/>
                <a:cs typeface="Times New Roman" panose="02020603050405020304" pitchFamily="18" charset="0"/>
              </a:rPr>
              <a:t>Koopa</a:t>
            </a:r>
            <a:r>
              <a:rPr lang="en-US" altLang="zh-CN" sz="2000" dirty="0">
                <a:latin typeface="Times New Roman" panose="02020603050405020304" pitchFamily="18" charset="0"/>
                <a:cs typeface="Times New Roman" panose="02020603050405020304" pitchFamily="18" charset="0"/>
              </a:rPr>
              <a:t> IR </a:t>
            </a:r>
            <a:r>
              <a:rPr lang="zh-CN" altLang="en-US" sz="2000" dirty="0">
                <a:latin typeface="Times New Roman" panose="02020603050405020304" pitchFamily="18" charset="0"/>
                <a:cs typeface="Times New Roman" panose="02020603050405020304" pitchFamily="18" charset="0"/>
              </a:rPr>
              <a:t>框架本身就是使用 </a:t>
            </a:r>
            <a:r>
              <a:rPr lang="en-US" altLang="zh-CN" sz="2000" dirty="0">
                <a:latin typeface="Times New Roman" panose="02020603050405020304" pitchFamily="18" charset="0"/>
                <a:cs typeface="Times New Roman" panose="02020603050405020304" pitchFamily="18" charset="0"/>
              </a:rPr>
              <a:t>Rust </a:t>
            </a:r>
            <a:r>
              <a:rPr lang="zh-CN" altLang="en-US" sz="2000" dirty="0">
                <a:latin typeface="Times New Roman" panose="02020603050405020304" pitchFamily="18" charset="0"/>
                <a:cs typeface="Times New Roman" panose="02020603050405020304" pitchFamily="18" charset="0"/>
              </a:rPr>
              <a:t>开发的</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它在 </a:t>
            </a:r>
            <a:r>
              <a:rPr lang="en-US" altLang="zh-CN" sz="2000" dirty="0">
                <a:latin typeface="Times New Roman" panose="02020603050405020304" pitchFamily="18" charset="0"/>
                <a:cs typeface="Times New Roman" panose="02020603050405020304" pitchFamily="18" charset="0"/>
              </a:rPr>
              <a:t>Rust </a:t>
            </a:r>
            <a:r>
              <a:rPr lang="zh-CN" altLang="en-US" sz="2000" dirty="0">
                <a:latin typeface="Times New Roman" panose="02020603050405020304" pitchFamily="18" charset="0"/>
                <a:cs typeface="Times New Roman" panose="02020603050405020304" pitchFamily="18" charset="0"/>
              </a:rPr>
              <a:t>层面提供了更丰富的接口和更合理的抽象。</a:t>
            </a:r>
            <a:endParaRPr lang="en-US" altLang="zh-CN" sz="20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另一方面</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使用 </a:t>
            </a:r>
            <a:r>
              <a:rPr lang="en-US" altLang="zh-CN" sz="2000" dirty="0">
                <a:latin typeface="Times New Roman" panose="02020603050405020304" pitchFamily="18" charset="0"/>
                <a:cs typeface="Times New Roman" panose="02020603050405020304" pitchFamily="18" charset="0"/>
              </a:rPr>
              <a:t>Rust </a:t>
            </a:r>
            <a:r>
              <a:rPr lang="zh-CN" altLang="en-US" sz="2000" dirty="0">
                <a:latin typeface="Times New Roman" panose="02020603050405020304" pitchFamily="18" charset="0"/>
                <a:cs typeface="Times New Roman" panose="02020603050405020304" pitchFamily="18" charset="0"/>
              </a:rPr>
              <a:t>开发编译器会是一个很不错的开始。</a:t>
            </a:r>
            <a:endParaRPr lang="en-US" altLang="zh-CN" sz="2000" dirty="0">
              <a:latin typeface="Times New Roman" panose="02020603050405020304" pitchFamily="18" charset="0"/>
              <a:cs typeface="Times New Roman" panose="02020603050405020304" pitchFamily="18" charset="0"/>
            </a:endParaRPr>
          </a:p>
          <a:p>
            <a:r>
              <a:rPr lang="zh-CN" altLang="en-US" sz="2800" dirty="0">
                <a:solidFill>
                  <a:srgbClr val="C00000"/>
                </a:solidFill>
                <a:latin typeface="Times New Roman" panose="02020603050405020304" pitchFamily="18" charset="0"/>
                <a:cs typeface="Times New Roman" panose="02020603050405020304" pitchFamily="18" charset="0"/>
              </a:rPr>
              <a:t>不建议之前从未接触过 </a:t>
            </a:r>
            <a:r>
              <a:rPr lang="en-US" altLang="zh-CN" sz="2800" dirty="0">
                <a:solidFill>
                  <a:srgbClr val="C00000"/>
                </a:solidFill>
                <a:latin typeface="Times New Roman" panose="02020603050405020304" pitchFamily="18" charset="0"/>
                <a:cs typeface="Times New Roman" panose="02020603050405020304" pitchFamily="18" charset="0"/>
              </a:rPr>
              <a:t>Rust</a:t>
            </a:r>
            <a:r>
              <a:rPr lang="zh-CN" altLang="en-US" sz="2800" dirty="0">
                <a:solidFill>
                  <a:srgbClr val="C00000"/>
                </a:solidFill>
                <a:latin typeface="Times New Roman" panose="02020603050405020304" pitchFamily="18" charset="0"/>
                <a:cs typeface="Times New Roman" panose="02020603050405020304" pitchFamily="18" charset="0"/>
              </a:rPr>
              <a:t>，或者对内存管理</a:t>
            </a:r>
            <a:r>
              <a:rPr lang="en-US" altLang="zh-CN" sz="2800" dirty="0">
                <a:solidFill>
                  <a:srgbClr val="C00000"/>
                </a:solidFill>
                <a:latin typeface="Times New Roman" panose="02020603050405020304" pitchFamily="18" charset="0"/>
                <a:cs typeface="Times New Roman" panose="02020603050405020304" pitchFamily="18" charset="0"/>
              </a:rPr>
              <a:t>/</a:t>
            </a:r>
            <a:r>
              <a:rPr lang="zh-CN" altLang="en-US" sz="2800" dirty="0">
                <a:solidFill>
                  <a:srgbClr val="C00000"/>
                </a:solidFill>
                <a:latin typeface="Times New Roman" panose="02020603050405020304" pitchFamily="18" charset="0"/>
                <a:cs typeface="Times New Roman" panose="02020603050405020304" pitchFamily="18" charset="0"/>
              </a:rPr>
              <a:t>所有权等概念不敏感，且对自己编码水平没什么信心的同学使用 </a:t>
            </a:r>
            <a:r>
              <a:rPr lang="en-US" altLang="zh-CN" sz="2800" dirty="0">
                <a:solidFill>
                  <a:srgbClr val="C00000"/>
                </a:solidFill>
                <a:latin typeface="Times New Roman" panose="02020603050405020304" pitchFamily="18" charset="0"/>
                <a:cs typeface="Times New Roman" panose="02020603050405020304" pitchFamily="18" charset="0"/>
              </a:rPr>
              <a:t>Rust </a:t>
            </a:r>
            <a:r>
              <a:rPr lang="zh-CN" altLang="en-US" sz="2800" dirty="0">
                <a:solidFill>
                  <a:srgbClr val="C00000"/>
                </a:solidFill>
                <a:latin typeface="Times New Roman" panose="02020603050405020304" pitchFamily="18" charset="0"/>
                <a:cs typeface="Times New Roman" panose="02020603050405020304" pitchFamily="18" charset="0"/>
              </a:rPr>
              <a:t>开发编译器</a:t>
            </a:r>
            <a:r>
              <a:rPr lang="en-US" altLang="zh-CN" sz="2800" dirty="0">
                <a:solidFill>
                  <a:srgbClr val="C00000"/>
                </a:solidFill>
                <a:latin typeface="Times New Roman" panose="02020603050405020304" pitchFamily="18" charset="0"/>
                <a:cs typeface="Times New Roman" panose="02020603050405020304" pitchFamily="18" charset="0"/>
              </a:rPr>
              <a:t>.</a:t>
            </a:r>
            <a:r>
              <a:rPr lang="zh-CN" altLang="en-US" sz="2800" dirty="0">
                <a:solidFill>
                  <a:srgbClr val="C00000"/>
                </a:solidFill>
                <a:latin typeface="Times New Roman" panose="02020603050405020304" pitchFamily="18" charset="0"/>
                <a:cs typeface="Times New Roman" panose="02020603050405020304" pitchFamily="18" charset="0"/>
              </a:rPr>
              <a:t> </a:t>
            </a:r>
            <a:endParaRPr lang="en-US" altLang="zh-CN" sz="2800" dirty="0">
              <a:solidFill>
                <a:srgbClr val="C00000"/>
              </a:solidFill>
              <a:latin typeface="Times New Roman" panose="02020603050405020304" pitchFamily="18" charset="0"/>
              <a:cs typeface="Times New Roman" panose="02020603050405020304" pitchFamily="18" charset="0"/>
            </a:endParaRPr>
          </a:p>
          <a:p>
            <a:endParaRPr lang="zh-CN" altLang="en-US" sz="2800" dirty="0">
              <a:solidFill>
                <a:srgbClr val="333333"/>
              </a:solidFill>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3A6B0C01-379D-4D85-90BD-CFBABABEAE63}"/>
              </a:ext>
            </a:extLst>
          </p:cNvPr>
          <p:cNvSpPr>
            <a:spLocks noGrp="1"/>
          </p:cNvSpPr>
          <p:nvPr>
            <p:ph type="title"/>
          </p:nvPr>
        </p:nvSpPr>
        <p:spPr/>
        <p:txBody>
          <a:bodyPr/>
          <a:lstStyle/>
          <a:p>
            <a:r>
              <a:rPr lang="zh-CN" altLang="en-US" dirty="0"/>
              <a:t>建议的编程语言</a:t>
            </a:r>
          </a:p>
        </p:txBody>
      </p:sp>
      <p:sp>
        <p:nvSpPr>
          <p:cNvPr id="5" name="灯片编号占位符 4">
            <a:extLst>
              <a:ext uri="{FF2B5EF4-FFF2-40B4-BE49-F238E27FC236}">
                <a16:creationId xmlns:a16="http://schemas.microsoft.com/office/drawing/2014/main" id="{1F2EC6CE-40B9-4639-8C2A-A9552959935B}"/>
              </a:ext>
            </a:extLst>
          </p:cNvPr>
          <p:cNvSpPr>
            <a:spLocks noGrp="1"/>
          </p:cNvSpPr>
          <p:nvPr>
            <p:ph type="sldNum" sz="quarter" idx="11"/>
          </p:nvPr>
        </p:nvSpPr>
        <p:spPr/>
        <p:txBody>
          <a:bodyPr/>
          <a:lstStyle/>
          <a:p>
            <a:pPr>
              <a:defRPr/>
            </a:pPr>
            <a:fld id="{B3D81FEE-F45A-406B-BB61-C70C681570F4}" type="slidenum">
              <a:rPr lang="en-US" altLang="zh-CN" smtClean="0"/>
              <a:pPr>
                <a:defRPr/>
              </a:pPr>
              <a:t>28</a:t>
            </a:fld>
            <a:endParaRPr lang="en-US" altLang="zh-CN"/>
          </a:p>
        </p:txBody>
      </p:sp>
    </p:spTree>
    <p:extLst>
      <p:ext uri="{BB962C8B-B14F-4D97-AF65-F5344CB8AC3E}">
        <p14:creationId xmlns:p14="http://schemas.microsoft.com/office/powerpoint/2010/main" val="986926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053D58-9B30-4855-9475-9056B38C886E}"/>
              </a:ext>
            </a:extLst>
          </p:cNvPr>
          <p:cNvSpPr>
            <a:spLocks noGrp="1"/>
          </p:cNvSpPr>
          <p:nvPr>
            <p:ph idx="1"/>
          </p:nvPr>
        </p:nvSpPr>
        <p:spPr/>
        <p:txBody>
          <a:bodyPr/>
          <a:lstStyle/>
          <a:p>
            <a:r>
              <a:rPr lang="zh-CN" altLang="zh-CN" sz="2800" dirty="0">
                <a:solidFill>
                  <a:srgbClr val="333333"/>
                </a:solidFill>
                <a:latin typeface="Times New Roman" panose="02020603050405020304" pitchFamily="18" charset="0"/>
                <a:cs typeface="Times New Roman" panose="02020603050405020304" pitchFamily="18" charset="0"/>
              </a:rPr>
              <a:t>Rust是一种新兴的系统级编程语言，它通过复杂的类型系统保证了内存安全，并通过类型信息优化程序、实现零成本抽象。</a:t>
            </a:r>
            <a:endParaRPr lang="en-US" altLang="zh-CN" sz="2800" dirty="0">
              <a:solidFill>
                <a:srgbClr val="333333"/>
              </a:solidFill>
              <a:latin typeface="Times New Roman" panose="02020603050405020304" pitchFamily="18" charset="0"/>
              <a:cs typeface="Times New Roman" panose="02020603050405020304" pitchFamily="18" charset="0"/>
            </a:endParaRPr>
          </a:p>
          <a:p>
            <a:r>
              <a:rPr lang="zh-CN" altLang="en-US" sz="3200" dirty="0">
                <a:latin typeface="Times New Roman" panose="02020603050405020304" pitchFamily="18" charset="0"/>
                <a:cs typeface="Times New Roman" panose="02020603050405020304" pitchFamily="18" charset="0"/>
              </a:rPr>
              <a:t>评测工具利用 </a:t>
            </a:r>
            <a:r>
              <a:rPr lang="en-US" altLang="zh-CN" sz="3200" dirty="0" err="1">
                <a:latin typeface="Times New Roman" panose="02020603050405020304" pitchFamily="18" charset="0"/>
                <a:cs typeface="Times New Roman" panose="02020603050405020304" pitchFamily="18" charset="0"/>
              </a:rPr>
              <a:t>CMake</a:t>
            </a:r>
            <a:r>
              <a:rPr lang="en-US" altLang="zh-CN" sz="3200" dirty="0">
                <a:latin typeface="Times New Roman" panose="02020603050405020304" pitchFamily="18" charset="0"/>
                <a:cs typeface="Times New Roman" panose="02020603050405020304" pitchFamily="18" charset="0"/>
              </a:rPr>
              <a:t>/Cargo </a:t>
            </a:r>
            <a:r>
              <a:rPr lang="zh-CN" altLang="en-US" sz="3200" dirty="0">
                <a:latin typeface="Times New Roman" panose="02020603050405020304" pitchFamily="18" charset="0"/>
                <a:cs typeface="Times New Roman" panose="02020603050405020304" pitchFamily="18" charset="0"/>
              </a:rPr>
              <a:t>来编译。</a:t>
            </a:r>
            <a:endParaRPr lang="en-US" altLang="zh-CN" sz="3200" dirty="0">
              <a:latin typeface="Times New Roman" panose="02020603050405020304" pitchFamily="18" charset="0"/>
              <a:cs typeface="Times New Roman" panose="02020603050405020304" pitchFamily="18" charset="0"/>
            </a:endParaRPr>
          </a:p>
          <a:p>
            <a:r>
              <a:rPr lang="zh-CN" altLang="en-US" sz="3200" dirty="0">
                <a:solidFill>
                  <a:srgbClr val="333333"/>
                </a:solidFill>
                <a:latin typeface="Times New Roman" panose="02020603050405020304" pitchFamily="18" charset="0"/>
                <a:cs typeface="Times New Roman" panose="02020603050405020304" pitchFamily="18" charset="0"/>
              </a:rPr>
              <a:t>提供参考模版。</a:t>
            </a:r>
            <a:br>
              <a:rPr lang="en-US" altLang="zh-CN" sz="3200" dirty="0">
                <a:solidFill>
                  <a:srgbClr val="333333"/>
                </a:solidFill>
                <a:latin typeface="Times New Roman" panose="02020603050405020304" pitchFamily="18" charset="0"/>
                <a:cs typeface="Times New Roman" panose="02020603050405020304" pitchFamily="18" charset="0"/>
              </a:rPr>
            </a:br>
            <a:r>
              <a:rPr lang="en-US" altLang="zh-CN" sz="2400" dirty="0">
                <a:solidFill>
                  <a:srgbClr val="333333"/>
                </a:solidFill>
                <a:latin typeface="Times New Roman" panose="02020603050405020304" pitchFamily="18" charset="0"/>
                <a:cs typeface="Times New Roman" panose="02020603050405020304" pitchFamily="18" charset="0"/>
                <a:hlinkClick r:id="rId3"/>
              </a:rPr>
              <a:t>https://github.com/pku-minic/sysy-cargo-template</a:t>
            </a:r>
            <a:br>
              <a:rPr lang="en-US" altLang="zh-CN" sz="2800" dirty="0">
                <a:solidFill>
                  <a:srgbClr val="333333"/>
                </a:solidFill>
                <a:latin typeface="Times New Roman" panose="02020603050405020304" pitchFamily="18" charset="0"/>
                <a:cs typeface="Times New Roman" panose="02020603050405020304" pitchFamily="18" charset="0"/>
              </a:rPr>
            </a:br>
            <a:r>
              <a:rPr lang="zh-CN" altLang="en-US" sz="2800" dirty="0">
                <a:solidFill>
                  <a:srgbClr val="333333"/>
                </a:solidFill>
                <a:latin typeface="Times New Roman" panose="02020603050405020304" pitchFamily="18" charset="0"/>
                <a:cs typeface="Times New Roman" panose="02020603050405020304" pitchFamily="18" charset="0"/>
              </a:rPr>
              <a:t>仓库中的 </a:t>
            </a:r>
            <a:r>
              <a:rPr lang="en-US" altLang="zh-CN" sz="2800" dirty="0">
                <a:solidFill>
                  <a:srgbClr val="333333"/>
                </a:solidFill>
                <a:latin typeface="Times New Roman" panose="02020603050405020304" pitchFamily="18" charset="0"/>
                <a:cs typeface="Times New Roman" panose="02020603050405020304" pitchFamily="18" charset="0"/>
              </a:rPr>
              <a:t>Rust </a:t>
            </a:r>
            <a:r>
              <a:rPr lang="zh-CN" altLang="en-US" sz="2800" dirty="0">
                <a:solidFill>
                  <a:srgbClr val="333333"/>
                </a:solidFill>
                <a:latin typeface="Times New Roman" panose="02020603050405020304" pitchFamily="18" charset="0"/>
                <a:cs typeface="Times New Roman" panose="02020603050405020304" pitchFamily="18" charset="0"/>
              </a:rPr>
              <a:t>代码实现仅作为演示</a:t>
            </a:r>
            <a:endParaRPr lang="en-US" altLang="zh-CN" sz="2800" dirty="0">
              <a:solidFill>
                <a:srgbClr val="333333"/>
              </a:solidFill>
              <a:latin typeface="Times New Roman" panose="02020603050405020304" pitchFamily="18" charset="0"/>
              <a:cs typeface="Times New Roman" panose="02020603050405020304" pitchFamily="18" charset="0"/>
            </a:endParaRPr>
          </a:p>
          <a:p>
            <a:r>
              <a:rPr lang="en-US" altLang="zh-CN" sz="2800" dirty="0" err="1">
                <a:latin typeface="Times New Roman" panose="02020603050405020304" pitchFamily="18" charset="0"/>
                <a:cs typeface="Times New Roman" panose="02020603050405020304" pitchFamily="18" charset="0"/>
              </a:rPr>
              <a:t>Koopa</a:t>
            </a:r>
            <a:r>
              <a:rPr lang="en-US" altLang="zh-CN" sz="2800" dirty="0">
                <a:latin typeface="Times New Roman" panose="02020603050405020304" pitchFamily="18" charset="0"/>
                <a:cs typeface="Times New Roman" panose="02020603050405020304" pitchFamily="18" charset="0"/>
              </a:rPr>
              <a:t> IR </a:t>
            </a:r>
            <a:r>
              <a:rPr lang="zh-CN" altLang="en-US" sz="2800" dirty="0">
                <a:latin typeface="Times New Roman" panose="02020603050405020304" pitchFamily="18" charset="0"/>
                <a:cs typeface="Times New Roman" panose="02020603050405020304" pitchFamily="18" charset="0"/>
              </a:rPr>
              <a:t>相关工具采用</a:t>
            </a:r>
            <a:r>
              <a:rPr lang="en-US" altLang="zh-CN" sz="2800" dirty="0">
                <a:latin typeface="Times New Roman" panose="02020603050405020304" pitchFamily="18" charset="0"/>
                <a:cs typeface="Times New Roman" panose="02020603050405020304" pitchFamily="18" charset="0"/>
              </a:rPr>
              <a:t>rust</a:t>
            </a:r>
            <a:r>
              <a:rPr lang="zh-CN" altLang="en-US" sz="2800" dirty="0">
                <a:latin typeface="Times New Roman" panose="02020603050405020304" pitchFamily="18" charset="0"/>
                <a:cs typeface="Times New Roman" panose="02020603050405020304" pitchFamily="18" charset="0"/>
              </a:rPr>
              <a:t>构造</a:t>
            </a:r>
            <a:endParaRPr lang="en-US" altLang="zh-CN" sz="2800" dirty="0">
              <a:latin typeface="Times New Roman" panose="02020603050405020304" pitchFamily="18" charset="0"/>
              <a:cs typeface="Times New Roman" panose="02020603050405020304" pitchFamily="18" charset="0"/>
            </a:endParaRPr>
          </a:p>
          <a:p>
            <a:pPr lvl="1"/>
            <a:r>
              <a:rPr lang="en-US" altLang="zh-CN" sz="2000" dirty="0" err="1">
                <a:latin typeface="Times New Roman" panose="02020603050405020304" pitchFamily="18" charset="0"/>
                <a:cs typeface="Times New Roman" panose="02020603050405020304" pitchFamily="18" charset="0"/>
              </a:rPr>
              <a:t>libkoopa</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Koopa</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的 </a:t>
            </a:r>
            <a:r>
              <a:rPr lang="en-US" altLang="zh-CN" sz="2000" dirty="0">
                <a:latin typeface="Times New Roman" panose="02020603050405020304" pitchFamily="18" charset="0"/>
                <a:cs typeface="Times New Roman" panose="02020603050405020304" pitchFamily="18" charset="0"/>
              </a:rPr>
              <a:t>C/C++ </a:t>
            </a:r>
            <a:r>
              <a:rPr lang="zh-CN" altLang="en-US" sz="2000" dirty="0">
                <a:latin typeface="Times New Roman" panose="02020603050405020304" pitchFamily="18" charset="0"/>
                <a:cs typeface="Times New Roman" panose="02020603050405020304" pitchFamily="18" charset="0"/>
              </a:rPr>
              <a:t>库</a:t>
            </a:r>
            <a:r>
              <a:rPr lang="en-US" altLang="zh-CN" sz="2000" dirty="0">
                <a:latin typeface="Times New Roman" panose="02020603050405020304" pitchFamily="18" charset="0"/>
                <a:cs typeface="Times New Roman" panose="02020603050405020304" pitchFamily="18" charset="0"/>
              </a:rPr>
              <a:t>)</a:t>
            </a:r>
          </a:p>
          <a:p>
            <a:pPr lvl="1"/>
            <a:r>
              <a:rPr lang="en-US" altLang="zh-CN" sz="2000" dirty="0" err="1">
                <a:latin typeface="Times New Roman" panose="02020603050405020304" pitchFamily="18" charset="0"/>
                <a:cs typeface="Times New Roman" panose="02020603050405020304" pitchFamily="18" charset="0"/>
              </a:rPr>
              <a:t>koopac</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Koopa</a:t>
            </a:r>
            <a:r>
              <a:rPr lang="en-US" altLang="zh-CN" sz="2000" dirty="0">
                <a:latin typeface="Times New Roman" panose="02020603050405020304" pitchFamily="18" charset="0"/>
                <a:cs typeface="Times New Roman" panose="02020603050405020304" pitchFamily="18" charset="0"/>
              </a:rPr>
              <a:t> IR </a:t>
            </a:r>
            <a:r>
              <a:rPr lang="zh-CN" altLang="en-US" sz="2000" dirty="0">
                <a:latin typeface="Times New Roman" panose="02020603050405020304" pitchFamily="18" charset="0"/>
                <a:cs typeface="Times New Roman" panose="02020603050405020304" pitchFamily="18" charset="0"/>
              </a:rPr>
              <a:t>到 </a:t>
            </a:r>
            <a:r>
              <a:rPr lang="en-US" altLang="zh-CN" sz="2000" dirty="0">
                <a:latin typeface="Times New Roman" panose="02020603050405020304" pitchFamily="18" charset="0"/>
                <a:cs typeface="Times New Roman" panose="02020603050405020304" pitchFamily="18" charset="0"/>
              </a:rPr>
              <a:t>LLVM IR </a:t>
            </a:r>
            <a:r>
              <a:rPr lang="zh-CN" altLang="en-US" sz="2000" dirty="0">
                <a:latin typeface="Times New Roman" panose="02020603050405020304" pitchFamily="18" charset="0"/>
                <a:cs typeface="Times New Roman" panose="02020603050405020304" pitchFamily="18" charset="0"/>
              </a:rPr>
              <a:t>转换器</a:t>
            </a:r>
            <a:r>
              <a:rPr lang="en-US" altLang="zh-CN" sz="2000" dirty="0">
                <a:latin typeface="Times New Roman" panose="02020603050405020304" pitchFamily="18" charset="0"/>
                <a:cs typeface="Times New Roman" panose="02020603050405020304" pitchFamily="18" charset="0"/>
              </a:rPr>
              <a:t>).</a:t>
            </a:r>
          </a:p>
          <a:p>
            <a:endParaRPr lang="en-US" altLang="zh-CN"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3A6B0C01-379D-4D85-90BD-CFBABABEAE63}"/>
              </a:ext>
            </a:extLst>
          </p:cNvPr>
          <p:cNvSpPr>
            <a:spLocks noGrp="1"/>
          </p:cNvSpPr>
          <p:nvPr>
            <p:ph type="title"/>
          </p:nvPr>
        </p:nvSpPr>
        <p:spPr/>
        <p:txBody>
          <a:bodyPr/>
          <a:lstStyle/>
          <a:p>
            <a:r>
              <a:rPr lang="zh-CN" altLang="en-US" dirty="0"/>
              <a:t>支持</a:t>
            </a:r>
            <a:r>
              <a:rPr lang="en-US" altLang="zh-CN" dirty="0"/>
              <a:t>rust</a:t>
            </a:r>
            <a:r>
              <a:rPr lang="zh-CN" altLang="en-US" dirty="0"/>
              <a:t>语言设计编译器</a:t>
            </a:r>
          </a:p>
        </p:txBody>
      </p:sp>
      <p:sp>
        <p:nvSpPr>
          <p:cNvPr id="5" name="灯片编号占位符 4">
            <a:extLst>
              <a:ext uri="{FF2B5EF4-FFF2-40B4-BE49-F238E27FC236}">
                <a16:creationId xmlns:a16="http://schemas.microsoft.com/office/drawing/2014/main" id="{1F2EC6CE-40B9-4639-8C2A-A9552959935B}"/>
              </a:ext>
            </a:extLst>
          </p:cNvPr>
          <p:cNvSpPr>
            <a:spLocks noGrp="1"/>
          </p:cNvSpPr>
          <p:nvPr>
            <p:ph type="sldNum" sz="quarter" idx="11"/>
          </p:nvPr>
        </p:nvSpPr>
        <p:spPr/>
        <p:txBody>
          <a:bodyPr/>
          <a:lstStyle/>
          <a:p>
            <a:pPr>
              <a:defRPr/>
            </a:pPr>
            <a:endParaRPr lang="en-US" altLang="zh-CN" dirty="0"/>
          </a:p>
        </p:txBody>
      </p:sp>
    </p:spTree>
    <p:extLst>
      <p:ext uri="{BB962C8B-B14F-4D97-AF65-F5344CB8AC3E}">
        <p14:creationId xmlns:p14="http://schemas.microsoft.com/office/powerpoint/2010/main" val="162409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8B898-2B8A-43CA-88FE-D117FDF1B787}"/>
              </a:ext>
            </a:extLst>
          </p:cNvPr>
          <p:cNvSpPr>
            <a:spLocks noGrp="1"/>
          </p:cNvSpPr>
          <p:nvPr>
            <p:ph type="title"/>
          </p:nvPr>
        </p:nvSpPr>
        <p:spPr/>
        <p:txBody>
          <a:bodyPr/>
          <a:lstStyle/>
          <a:p>
            <a:pPr>
              <a:defRPr/>
            </a:pPr>
            <a:r>
              <a:rPr lang="zh-CN" altLang="en-US" dirty="0"/>
              <a:t>教材及参考书</a:t>
            </a:r>
          </a:p>
        </p:txBody>
      </p:sp>
      <p:sp>
        <p:nvSpPr>
          <p:cNvPr id="12291" name="内容占位符 2">
            <a:extLst>
              <a:ext uri="{FF2B5EF4-FFF2-40B4-BE49-F238E27FC236}">
                <a16:creationId xmlns:a16="http://schemas.microsoft.com/office/drawing/2014/main" id="{A781235A-A705-4B13-BC7B-C8C500D7405E}"/>
              </a:ext>
            </a:extLst>
          </p:cNvPr>
          <p:cNvSpPr>
            <a:spLocks noGrp="1" noChangeArrowheads="1"/>
          </p:cNvSpPr>
          <p:nvPr>
            <p:ph idx="1"/>
          </p:nvPr>
        </p:nvSpPr>
        <p:spPr>
          <a:xfrm>
            <a:off x="323850" y="1268413"/>
            <a:ext cx="8424863" cy="3097212"/>
          </a:xfrm>
        </p:spPr>
        <p:txBody>
          <a:bodyPr/>
          <a:lstStyle/>
          <a:p>
            <a:pPr eaLnBrk="1" hangingPunct="1">
              <a:buFont typeface="Wingdings" panose="05000000000000000000" pitchFamily="2" charset="2"/>
              <a:buNone/>
            </a:pPr>
            <a:r>
              <a:rPr lang="zh-CN" altLang="en-US" sz="2000"/>
              <a:t>教材：龙书第</a:t>
            </a:r>
            <a:r>
              <a:rPr lang="en-US" altLang="zh-CN" sz="2000"/>
              <a:t>2</a:t>
            </a:r>
            <a:r>
              <a:rPr lang="zh-CN" altLang="en-US" sz="2000"/>
              <a:t>版</a:t>
            </a:r>
          </a:p>
          <a:p>
            <a:pPr eaLnBrk="1" hangingPunct="1"/>
            <a:r>
              <a:rPr lang="en-US" altLang="zh-CN" sz="1800">
                <a:solidFill>
                  <a:srgbClr val="FF0000"/>
                </a:solidFill>
              </a:rPr>
              <a:t>Alfred V. Aho, Monica S. Lam, Ravi Sethi, Jeffrey D. Ullman, Compilers: Principles, Techniques, &amp;Tools (2nd Edition), Addison-Wesley, 2007. </a:t>
            </a:r>
          </a:p>
          <a:p>
            <a:pPr eaLnBrk="1" hangingPunct="1"/>
            <a:r>
              <a:rPr lang="zh-CN" altLang="en-US" sz="1800">
                <a:solidFill>
                  <a:srgbClr val="FF0000"/>
                </a:solidFill>
              </a:rPr>
              <a:t>中文翻译版或本科教学版</a:t>
            </a:r>
            <a:r>
              <a:rPr lang="zh-CN" altLang="en-US" sz="1800"/>
              <a:t>：</a:t>
            </a:r>
            <a:r>
              <a:rPr lang="en-US" altLang="zh-CN" sz="1800"/>
              <a:t>《</a:t>
            </a:r>
            <a:r>
              <a:rPr lang="zh-CN" altLang="en-US" sz="1800"/>
              <a:t>编译原理</a:t>
            </a:r>
            <a:r>
              <a:rPr lang="en-US" altLang="zh-CN" sz="1800"/>
              <a:t>(</a:t>
            </a:r>
            <a:r>
              <a:rPr lang="zh-CN" altLang="en-US" sz="1800"/>
              <a:t>第</a:t>
            </a:r>
            <a:r>
              <a:rPr lang="en-US" altLang="zh-CN" sz="1800"/>
              <a:t>2</a:t>
            </a:r>
            <a:r>
              <a:rPr lang="zh-CN" altLang="en-US" sz="1800"/>
              <a:t>版</a:t>
            </a:r>
            <a:r>
              <a:rPr lang="en-US" altLang="zh-CN" sz="1800"/>
              <a:t>)》 </a:t>
            </a:r>
            <a:r>
              <a:rPr lang="zh-CN" altLang="en-US" sz="1800"/>
              <a:t>赵建华等译</a:t>
            </a:r>
            <a:r>
              <a:rPr lang="en-US" altLang="zh-CN" sz="1800"/>
              <a:t>, </a:t>
            </a:r>
            <a:r>
              <a:rPr lang="zh-CN" altLang="en-US" sz="1800"/>
              <a:t>机械工业出版社</a:t>
            </a:r>
            <a:r>
              <a:rPr lang="en-US" altLang="zh-CN" sz="1800"/>
              <a:t>,</a:t>
            </a:r>
            <a:r>
              <a:rPr lang="zh-CN" altLang="en-US" sz="1800"/>
              <a:t> </a:t>
            </a:r>
            <a:r>
              <a:rPr lang="en-US" altLang="zh-CN" sz="1800"/>
              <a:t>2009.</a:t>
            </a:r>
          </a:p>
          <a:p>
            <a:pPr>
              <a:buFont typeface="Wingdings" panose="05000000000000000000" pitchFamily="2" charset="2"/>
              <a:buNone/>
            </a:pPr>
            <a:endParaRPr lang="zh-CN" altLang="en-US"/>
          </a:p>
        </p:txBody>
      </p:sp>
      <p:sp>
        <p:nvSpPr>
          <p:cNvPr id="12292" name="矩形 7">
            <a:extLst>
              <a:ext uri="{FF2B5EF4-FFF2-40B4-BE49-F238E27FC236}">
                <a16:creationId xmlns:a16="http://schemas.microsoft.com/office/drawing/2014/main" id="{1DD32EB2-5F97-491D-B654-5BDDBC0C845F}"/>
              </a:ext>
            </a:extLst>
          </p:cNvPr>
          <p:cNvSpPr>
            <a:spLocks noChangeArrowheads="1"/>
          </p:cNvSpPr>
          <p:nvPr/>
        </p:nvSpPr>
        <p:spPr bwMode="auto">
          <a:xfrm>
            <a:off x="395288" y="4437063"/>
            <a:ext cx="8497887"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69900" indent="-469900">
              <a:spcBef>
                <a:spcPct val="20000"/>
              </a:spcBef>
              <a:buClr>
                <a:srgbClr val="000099"/>
              </a:buClr>
              <a:buSzPct val="80000"/>
              <a:buFont typeface="Wingdings" panose="05000000000000000000" pitchFamily="2" charset="2"/>
              <a:buChar char="o"/>
              <a:defRPr sz="3000" b="1">
                <a:solidFill>
                  <a:schemeClr val="tx1"/>
                </a:solidFill>
                <a:latin typeface="Times New Roman" panose="02020603050405020304" pitchFamily="18" charset="0"/>
                <a:ea typeface="楷体" panose="02010609060101010101" pitchFamily="49" charset="-122"/>
              </a:defRPr>
            </a:lvl1pPr>
            <a:lvl2pPr marL="908050" indent="-436563">
              <a:spcBef>
                <a:spcPct val="20000"/>
              </a:spcBef>
              <a:buClr>
                <a:srgbClr val="000099"/>
              </a:buClr>
              <a:buSzPct val="70000"/>
              <a:buFont typeface="Wingdings" panose="05000000000000000000" pitchFamily="2" charset="2"/>
              <a:buChar char="n"/>
              <a:defRPr sz="2600" b="1">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Clr>
                <a:srgbClr val="000099"/>
              </a:buClr>
              <a:buSzPct val="70000"/>
              <a:buFont typeface="Wingdings" panose="05000000000000000000" pitchFamily="2" charset="2"/>
              <a:buChar char="o"/>
              <a:defRPr sz="2300" b="1">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Clr>
                <a:srgbClr val="000099"/>
              </a:buClr>
              <a:buSzPct val="75000"/>
              <a:buFont typeface="Wingdings" panose="05000000000000000000" pitchFamily="2" charset="2"/>
              <a:buChar char="n"/>
              <a:defRPr sz="2000" b="1">
                <a:solidFill>
                  <a:schemeClr val="tx1"/>
                </a:solidFill>
                <a:latin typeface="Times New Roman" panose="02020603050405020304" pitchFamily="18" charset="0"/>
                <a:ea typeface="楷体" panose="02010609060101010101" pitchFamily="49" charset="-122"/>
              </a:defRPr>
            </a:lvl4pPr>
            <a:lvl5pPr marL="2057400" indent="-228600">
              <a:spcBef>
                <a:spcPct val="25000"/>
              </a:spcBef>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5000"/>
              </a:spcBef>
              <a:spcAft>
                <a:spcPct val="0"/>
              </a:spcAft>
              <a:buClr>
                <a:srgbClr val="000099"/>
              </a:buClr>
              <a:buFont typeface="Wingdings" panose="05000000000000000000" pitchFamily="2" charset="2"/>
              <a:buChar char="§"/>
              <a:defRPr sz="2000" b="1">
                <a:solidFill>
                  <a:schemeClr val="tx1"/>
                </a:solidFill>
                <a:latin typeface="Times New Roman" panose="02020603050405020304" pitchFamily="18" charset="0"/>
                <a:ea typeface="楷体" panose="02010609060101010101" pitchFamily="49" charset="-122"/>
              </a:defRPr>
            </a:lvl9pPr>
          </a:lstStyle>
          <a:p>
            <a:pPr eaLnBrk="1" hangingPunct="1"/>
            <a:r>
              <a:rPr lang="zh-CN" altLang="en-US" sz="2000" dirty="0">
                <a:latin typeface="+mn-lt"/>
              </a:rPr>
              <a:t>参考书</a:t>
            </a:r>
          </a:p>
          <a:p>
            <a:pPr lvl="1" eaLnBrk="1" hangingPunct="1"/>
            <a:r>
              <a:rPr lang="en-US" altLang="zh-CN" sz="1800" dirty="0">
                <a:solidFill>
                  <a:srgbClr val="0033CC"/>
                </a:solidFill>
                <a:latin typeface="+mn-lt"/>
              </a:rPr>
              <a:t>《</a:t>
            </a:r>
            <a:r>
              <a:rPr lang="zh-CN" altLang="en-US" sz="1800" dirty="0">
                <a:solidFill>
                  <a:srgbClr val="0033CC"/>
                </a:solidFill>
                <a:latin typeface="+mn-lt"/>
              </a:rPr>
              <a:t>编译原理</a:t>
            </a:r>
            <a:r>
              <a:rPr lang="en-US" altLang="zh-CN" sz="1800" dirty="0">
                <a:solidFill>
                  <a:srgbClr val="0033CC"/>
                </a:solidFill>
                <a:latin typeface="+mn-lt"/>
              </a:rPr>
              <a:t>》</a:t>
            </a:r>
            <a:r>
              <a:rPr lang="zh-CN" altLang="en-US" sz="1800" dirty="0">
                <a:latin typeface="+mn-lt"/>
              </a:rPr>
              <a:t>孙家骕 编著，北京大学出版社，</a:t>
            </a:r>
            <a:r>
              <a:rPr lang="en-US" altLang="zh-CN" sz="1800" dirty="0">
                <a:latin typeface="+mn-lt"/>
              </a:rPr>
              <a:t>2008</a:t>
            </a:r>
            <a:r>
              <a:rPr lang="zh-CN" altLang="en-US" sz="1800" dirty="0">
                <a:latin typeface="+mn-lt"/>
              </a:rPr>
              <a:t>年。</a:t>
            </a:r>
          </a:p>
          <a:p>
            <a:pPr lvl="1" eaLnBrk="1" hangingPunct="1"/>
            <a:r>
              <a:rPr lang="en-US" altLang="zh-CN" sz="1800" dirty="0">
                <a:solidFill>
                  <a:srgbClr val="FF0000"/>
                </a:solidFill>
                <a:latin typeface="+mn-lt"/>
              </a:rPr>
              <a:t>【</a:t>
            </a:r>
            <a:r>
              <a:rPr lang="zh-CN" altLang="en-US" sz="1800" dirty="0">
                <a:solidFill>
                  <a:srgbClr val="FF0000"/>
                </a:solidFill>
                <a:latin typeface="+mn-lt"/>
              </a:rPr>
              <a:t>虎书</a:t>
            </a:r>
            <a:r>
              <a:rPr lang="en-US" altLang="zh-CN" sz="1800" dirty="0">
                <a:solidFill>
                  <a:srgbClr val="FF0000"/>
                </a:solidFill>
                <a:latin typeface="+mn-lt"/>
              </a:rPr>
              <a:t>】Andrew Appel, Modern Compiler Implementation in Java</a:t>
            </a:r>
            <a:r>
              <a:rPr lang="zh-CN" altLang="en-US" sz="1800" dirty="0">
                <a:solidFill>
                  <a:srgbClr val="FF0000"/>
                </a:solidFill>
                <a:latin typeface="+mn-lt"/>
              </a:rPr>
              <a:t> </a:t>
            </a:r>
            <a:r>
              <a:rPr lang="en-US" altLang="zh-CN" sz="1800" dirty="0">
                <a:solidFill>
                  <a:srgbClr val="FF0000"/>
                </a:solidFill>
                <a:latin typeface="+mn-lt"/>
              </a:rPr>
              <a:t>(2nd Edition), Cambridge University Press, 2002</a:t>
            </a:r>
          </a:p>
          <a:p>
            <a:pPr lvl="1" eaLnBrk="1" hangingPunct="1"/>
            <a:r>
              <a:rPr lang="zh-CN" altLang="en-US" sz="1800" dirty="0">
                <a:latin typeface="+mn-lt"/>
              </a:rPr>
              <a:t>陈火旺等，</a:t>
            </a:r>
            <a:r>
              <a:rPr lang="zh-CN" altLang="en-US" sz="1800" dirty="0">
                <a:solidFill>
                  <a:srgbClr val="0033CC"/>
                </a:solidFill>
                <a:latin typeface="+mn-lt"/>
              </a:rPr>
              <a:t>程序设计语言编译原理</a:t>
            </a:r>
            <a:r>
              <a:rPr lang="en-US" altLang="zh-CN" sz="1800" dirty="0">
                <a:latin typeface="+mn-lt"/>
              </a:rPr>
              <a:t>.  </a:t>
            </a:r>
            <a:r>
              <a:rPr lang="zh-CN" altLang="en-US" sz="1800" dirty="0">
                <a:latin typeface="+mn-lt"/>
              </a:rPr>
              <a:t>国防工业出版社，</a:t>
            </a:r>
            <a:r>
              <a:rPr lang="en-US" altLang="zh-CN" sz="1800" dirty="0">
                <a:latin typeface="+mn-lt"/>
              </a:rPr>
              <a:t>1984</a:t>
            </a:r>
            <a:r>
              <a:rPr lang="zh-CN" altLang="en-US" sz="1800" dirty="0">
                <a:latin typeface="+mn-lt"/>
              </a:rPr>
              <a:t>。 </a:t>
            </a:r>
          </a:p>
          <a:p>
            <a:pPr lvl="1" eaLnBrk="1" hangingPunct="1"/>
            <a:r>
              <a:rPr lang="zh-CN" altLang="en-US" sz="1800" dirty="0">
                <a:latin typeface="+mn-lt"/>
              </a:rPr>
              <a:t>张素琴，吕映芝等，</a:t>
            </a:r>
            <a:r>
              <a:rPr lang="zh-CN" altLang="en-US" sz="1800" dirty="0">
                <a:solidFill>
                  <a:srgbClr val="0033CC"/>
                </a:solidFill>
                <a:latin typeface="+mn-lt"/>
              </a:rPr>
              <a:t>编译原理 </a:t>
            </a:r>
            <a:r>
              <a:rPr lang="en-US" altLang="zh-CN" sz="1800" dirty="0">
                <a:latin typeface="+mn-lt"/>
              </a:rPr>
              <a:t>(</a:t>
            </a:r>
            <a:r>
              <a:rPr lang="zh-CN" altLang="en-US" sz="1800" dirty="0">
                <a:latin typeface="+mn-lt"/>
              </a:rPr>
              <a:t>第</a:t>
            </a:r>
            <a:r>
              <a:rPr lang="en-US" altLang="zh-CN" sz="1800" dirty="0">
                <a:latin typeface="+mn-lt"/>
              </a:rPr>
              <a:t>2</a:t>
            </a:r>
            <a:r>
              <a:rPr lang="zh-CN" altLang="en-US" sz="1800" dirty="0">
                <a:latin typeface="+mn-lt"/>
              </a:rPr>
              <a:t>版</a:t>
            </a:r>
            <a:r>
              <a:rPr lang="en-US" altLang="zh-CN" sz="1800" dirty="0">
                <a:latin typeface="+mn-lt"/>
              </a:rPr>
              <a:t>).  </a:t>
            </a:r>
            <a:r>
              <a:rPr lang="zh-CN" altLang="en-US" sz="1800" dirty="0">
                <a:latin typeface="+mn-lt"/>
              </a:rPr>
              <a:t>清华大学出版社，</a:t>
            </a:r>
            <a:r>
              <a:rPr lang="en-US" altLang="zh-CN" sz="1800" dirty="0">
                <a:latin typeface="+mn-lt"/>
              </a:rPr>
              <a:t>2005</a:t>
            </a:r>
            <a:r>
              <a:rPr lang="zh-CN" altLang="en-US" sz="1800" dirty="0">
                <a:latin typeface="+mn-lt"/>
              </a:rPr>
              <a:t>。</a:t>
            </a:r>
          </a:p>
        </p:txBody>
      </p:sp>
      <p:pic>
        <p:nvPicPr>
          <p:cNvPr id="12293" name="Picture 4">
            <a:extLst>
              <a:ext uri="{FF2B5EF4-FFF2-40B4-BE49-F238E27FC236}">
                <a16:creationId xmlns:a16="http://schemas.microsoft.com/office/drawing/2014/main" id="{717A1AA3-E575-4161-A8F8-507FB5890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760663"/>
            <a:ext cx="13589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4" name="Picture 13" descr="编译原理(原书第2版)(龙书)(12月1日china-pub全国独家首发)(09年度畅销榜TOP50)">
            <a:extLst>
              <a:ext uri="{FF2B5EF4-FFF2-40B4-BE49-F238E27FC236}">
                <a16:creationId xmlns:a16="http://schemas.microsoft.com/office/drawing/2014/main" id="{FC0308E8-CE36-4E31-B830-02D55FA6B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188" y="2760663"/>
            <a:ext cx="1319212"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5" descr="编译原理第2版.本科教学版">
            <a:extLst>
              <a:ext uri="{FF2B5EF4-FFF2-40B4-BE49-F238E27FC236}">
                <a16:creationId xmlns:a16="http://schemas.microsoft.com/office/drawing/2014/main" id="{C09F2770-6C5B-4A84-88B3-A9A60F631B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747963"/>
            <a:ext cx="13112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3">
            <a:extLst>
              <a:ext uri="{FF2B5EF4-FFF2-40B4-BE49-F238E27FC236}">
                <a16:creationId xmlns:a16="http://schemas.microsoft.com/office/drawing/2014/main" id="{F6EEAE0F-FEDD-49CA-ACB3-57FFA4E5B7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2175" y="2725738"/>
            <a:ext cx="1479550"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2">
            <a:extLst>
              <a:ext uri="{FF2B5EF4-FFF2-40B4-BE49-F238E27FC236}">
                <a16:creationId xmlns:a16="http://schemas.microsoft.com/office/drawing/2014/main" id="{160E71A7-BD09-4F51-AD87-67800B8D61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3325" y="2714625"/>
            <a:ext cx="1368425" cy="193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0716B35-B8A8-4F1A-8DE2-EBFF2D950BB3}"/>
              </a:ext>
            </a:extLst>
          </p:cNvPr>
          <p:cNvSpPr>
            <a:spLocks noGrp="1"/>
          </p:cNvSpPr>
          <p:nvPr>
            <p:ph idx="1"/>
          </p:nvPr>
        </p:nvSpPr>
        <p:spPr/>
        <p:txBody>
          <a:bodyPr/>
          <a:lstStyle/>
          <a:p>
            <a:r>
              <a:rPr lang="zh-CN" altLang="en-US" sz="2400" dirty="0">
                <a:latin typeface="Times New Roman" panose="02020603050405020304" pitchFamily="18" charset="0"/>
                <a:cs typeface="Times New Roman" panose="02020603050405020304" pitchFamily="18" charset="0"/>
              </a:rPr>
              <a:t>在线文档：</a:t>
            </a:r>
            <a:r>
              <a:rPr lang="en-US" altLang="zh-CN" sz="2400" dirty="0">
                <a:latin typeface="Times New Roman" panose="02020603050405020304" pitchFamily="18" charset="0"/>
                <a:cs typeface="Times New Roman" panose="02020603050405020304" pitchFamily="18" charset="0"/>
                <a:hlinkClick r:id="rId2"/>
              </a:rPr>
              <a:t>https://pku-minic.github.io/online-doc/</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配套的运行时库：</a:t>
            </a:r>
            <a:r>
              <a:rPr lang="en-US" altLang="zh-CN" sz="2400" dirty="0">
                <a:latin typeface="Times New Roman" panose="02020603050405020304" pitchFamily="18" charset="0"/>
                <a:cs typeface="Times New Roman" panose="02020603050405020304" pitchFamily="18" charset="0"/>
                <a:hlinkClick r:id="rId3"/>
              </a:rPr>
              <a:t>https://github.com/pku-minic/koopa</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在线评测环境：</a:t>
            </a:r>
            <a:r>
              <a:rPr lang="en-US" altLang="zh-CN" sz="2400" dirty="0">
                <a:latin typeface="Times New Roman" panose="02020603050405020304" pitchFamily="18" charset="0"/>
                <a:cs typeface="Times New Roman" panose="02020603050405020304" pitchFamily="18" charset="0"/>
                <a:hlinkClick r:id="rId4"/>
              </a:rPr>
              <a:t>https://course.educg.net/</a:t>
            </a:r>
            <a:r>
              <a:rPr lang="zh-CN" altLang="en-US" sz="2400" dirty="0">
                <a:latin typeface="Times New Roman" panose="02020603050405020304" pitchFamily="18" charset="0"/>
                <a:cs typeface="Times New Roman" panose="02020603050405020304" pitchFamily="18" charset="0"/>
              </a:rPr>
              <a:t>（希冀平台）</a:t>
            </a:r>
            <a:endParaRPr lang="zh-CN" altLang="zh-CN" sz="2400" dirty="0">
              <a:latin typeface="Times New Roman" panose="02020603050405020304" pitchFamily="18" charset="0"/>
              <a:cs typeface="Times New Roman" panose="02020603050405020304" pitchFamily="18" charset="0"/>
            </a:endParaRPr>
          </a:p>
          <a:p>
            <a:endParaRPr lang="zh-CN" altLang="en-US" sz="2400" dirty="0"/>
          </a:p>
        </p:txBody>
      </p:sp>
      <p:sp>
        <p:nvSpPr>
          <p:cNvPr id="3" name="标题 2">
            <a:extLst>
              <a:ext uri="{FF2B5EF4-FFF2-40B4-BE49-F238E27FC236}">
                <a16:creationId xmlns:a16="http://schemas.microsoft.com/office/drawing/2014/main" id="{01A21C8D-C81F-4E7C-9C40-607CD137E4E7}"/>
              </a:ext>
            </a:extLst>
          </p:cNvPr>
          <p:cNvSpPr>
            <a:spLocks noGrp="1"/>
          </p:cNvSpPr>
          <p:nvPr>
            <p:ph type="title"/>
          </p:nvPr>
        </p:nvSpPr>
        <p:spPr/>
        <p:txBody>
          <a:bodyPr/>
          <a:lstStyle/>
          <a:p>
            <a:r>
              <a:rPr lang="zh-CN" altLang="en-US" dirty="0"/>
              <a:t>在线资源支持</a:t>
            </a:r>
          </a:p>
        </p:txBody>
      </p:sp>
      <p:sp>
        <p:nvSpPr>
          <p:cNvPr id="5" name="灯片编号占位符 4">
            <a:extLst>
              <a:ext uri="{FF2B5EF4-FFF2-40B4-BE49-F238E27FC236}">
                <a16:creationId xmlns:a16="http://schemas.microsoft.com/office/drawing/2014/main" id="{81B6733C-8A5E-4B8D-8345-C73851FD72F4}"/>
              </a:ext>
            </a:extLst>
          </p:cNvPr>
          <p:cNvSpPr>
            <a:spLocks noGrp="1"/>
          </p:cNvSpPr>
          <p:nvPr>
            <p:ph type="sldNum" sz="quarter" idx="11"/>
          </p:nvPr>
        </p:nvSpPr>
        <p:spPr/>
        <p:txBody>
          <a:bodyPr/>
          <a:lstStyle/>
          <a:p>
            <a:pPr>
              <a:defRPr/>
            </a:pPr>
            <a:fld id="{B3D81FEE-F45A-406B-BB61-C70C681570F4}" type="slidenum">
              <a:rPr lang="en-US" altLang="zh-CN" smtClean="0"/>
              <a:pPr>
                <a:defRPr/>
              </a:pPr>
              <a:t>30</a:t>
            </a:fld>
            <a:endParaRPr lang="en-US" altLang="zh-CN"/>
          </a:p>
        </p:txBody>
      </p:sp>
      <p:pic>
        <p:nvPicPr>
          <p:cNvPr id="6" name="Picture 2" descr="评测入口界面">
            <a:extLst>
              <a:ext uri="{FF2B5EF4-FFF2-40B4-BE49-F238E27FC236}">
                <a16:creationId xmlns:a16="http://schemas.microsoft.com/office/drawing/2014/main" id="{CF93E1D1-CE40-4D8B-8126-90E98151CF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52" y="3005304"/>
            <a:ext cx="5278171" cy="3482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4" descr="评测结果">
            <a:extLst>
              <a:ext uri="{FF2B5EF4-FFF2-40B4-BE49-F238E27FC236}">
                <a16:creationId xmlns:a16="http://schemas.microsoft.com/office/drawing/2014/main" id="{AD606338-A196-4CFB-A362-8B7E84A6B9F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244" t="6688" r="15671" b="2667"/>
          <a:stretch/>
        </p:blipFill>
        <p:spPr bwMode="auto">
          <a:xfrm>
            <a:off x="1112805" y="3005303"/>
            <a:ext cx="4615543" cy="34825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A168E2B-6068-4DFD-815F-AA0ED8798529}"/>
              </a:ext>
            </a:extLst>
          </p:cNvPr>
          <p:cNvPicPr>
            <a:picLocks noChangeAspect="1"/>
          </p:cNvPicPr>
          <p:nvPr/>
        </p:nvPicPr>
        <p:blipFill>
          <a:blip r:embed="rId7"/>
          <a:stretch>
            <a:fillRect/>
          </a:stretch>
        </p:blipFill>
        <p:spPr>
          <a:xfrm>
            <a:off x="2092519" y="3005302"/>
            <a:ext cx="7051481" cy="3482580"/>
          </a:xfrm>
          <a:prstGeom prst="rect">
            <a:avLst/>
          </a:prstGeom>
          <a:ln>
            <a:solidFill>
              <a:schemeClr val="tx1"/>
            </a:solidFill>
          </a:ln>
        </p:spPr>
      </p:pic>
    </p:spTree>
    <p:extLst>
      <p:ext uri="{BB962C8B-B14F-4D97-AF65-F5344CB8AC3E}">
        <p14:creationId xmlns:p14="http://schemas.microsoft.com/office/powerpoint/2010/main" val="52857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2925-4DDA-4492-9A6D-AF67A420335F}"/>
              </a:ext>
            </a:extLst>
          </p:cNvPr>
          <p:cNvSpPr>
            <a:spLocks noGrp="1"/>
          </p:cNvSpPr>
          <p:nvPr>
            <p:ph type="title"/>
          </p:nvPr>
        </p:nvSpPr>
        <p:spPr/>
        <p:txBody>
          <a:bodyPr/>
          <a:lstStyle/>
          <a:p>
            <a:pPr>
              <a:defRPr/>
            </a:pPr>
            <a:r>
              <a:rPr lang="zh-CN" altLang="en-US" dirty="0"/>
              <a:t>一些基本情况和考核要求</a:t>
            </a:r>
          </a:p>
        </p:txBody>
      </p:sp>
      <p:sp>
        <p:nvSpPr>
          <p:cNvPr id="35843" name="内容占位符 2">
            <a:extLst>
              <a:ext uri="{FF2B5EF4-FFF2-40B4-BE49-F238E27FC236}">
                <a16:creationId xmlns:a16="http://schemas.microsoft.com/office/drawing/2014/main" id="{2B1D0EA9-DA5F-4F24-8E1A-5EEFBD918C6A}"/>
              </a:ext>
            </a:extLst>
          </p:cNvPr>
          <p:cNvSpPr>
            <a:spLocks noGrp="1"/>
          </p:cNvSpPr>
          <p:nvPr>
            <p:ph idx="1"/>
          </p:nvPr>
        </p:nvSpPr>
        <p:spPr/>
        <p:txBody>
          <a:bodyPr/>
          <a:lstStyle/>
          <a:p>
            <a:r>
              <a:rPr lang="zh-CN" altLang="en-US" sz="2800"/>
              <a:t>内容</a:t>
            </a:r>
            <a:endParaRPr lang="en-US" altLang="zh-CN" sz="2800"/>
          </a:p>
          <a:p>
            <a:pPr lvl="1"/>
            <a:r>
              <a:rPr lang="zh-CN" altLang="en-US" sz="2400"/>
              <a:t>中间表示设计的强化</a:t>
            </a:r>
            <a:endParaRPr lang="en-US" altLang="zh-CN" sz="2400"/>
          </a:p>
          <a:p>
            <a:pPr lvl="1"/>
            <a:r>
              <a:rPr lang="zh-CN" altLang="en-US" sz="2400"/>
              <a:t>后端机器代码生成也是重要实现环节</a:t>
            </a:r>
            <a:endParaRPr lang="en-US" altLang="zh-CN" sz="2400"/>
          </a:p>
          <a:p>
            <a:pPr lvl="1"/>
            <a:r>
              <a:rPr lang="zh-CN" altLang="en-US" sz="2400"/>
              <a:t>性能优化作为可选项，支持性能评测</a:t>
            </a:r>
            <a:endParaRPr lang="en-US" altLang="zh-CN" sz="2400"/>
          </a:p>
          <a:p>
            <a:r>
              <a:rPr lang="zh-CN" altLang="en-US" sz="2800"/>
              <a:t>考核方式</a:t>
            </a:r>
            <a:endParaRPr lang="en-US" altLang="zh-CN" sz="2800"/>
          </a:p>
          <a:p>
            <a:pPr lvl="1"/>
            <a:r>
              <a:rPr lang="zh-CN" altLang="en-US" sz="2400"/>
              <a:t>单人一组</a:t>
            </a:r>
            <a:endParaRPr lang="en-US" altLang="zh-CN" sz="2400"/>
          </a:p>
          <a:p>
            <a:pPr lvl="1"/>
            <a:r>
              <a:rPr lang="zh-CN" altLang="en-US" sz="2400"/>
              <a:t>机器评测</a:t>
            </a:r>
            <a:r>
              <a:rPr lang="en-US" altLang="zh-CN" sz="2400"/>
              <a:t>+</a:t>
            </a:r>
            <a:r>
              <a:rPr lang="zh-CN" altLang="en-US" sz="2400"/>
              <a:t>答辩</a:t>
            </a:r>
            <a:endParaRPr lang="en-US" altLang="zh-CN" sz="2400"/>
          </a:p>
          <a:p>
            <a:pPr lvl="1"/>
            <a:r>
              <a:rPr lang="zh-CN" altLang="en-US" sz="2400"/>
              <a:t>允许合理使用工具（</a:t>
            </a:r>
            <a:r>
              <a:rPr lang="en-US" altLang="zh-CN" sz="2400"/>
              <a:t>lex+yacc, JavaCC</a:t>
            </a:r>
            <a:r>
              <a:rPr lang="zh-CN" altLang="en-US" sz="2400"/>
              <a:t>，</a:t>
            </a:r>
            <a:r>
              <a:rPr lang="en-US" altLang="zh-CN" sz="2400"/>
              <a:t>ANTLR</a:t>
            </a:r>
            <a:r>
              <a:rPr lang="zh-CN" altLang="en-US" sz="2400"/>
              <a:t>）</a:t>
            </a:r>
            <a:endParaRPr lang="en-US" altLang="zh-CN" sz="2400"/>
          </a:p>
          <a:p>
            <a:pPr lvl="1"/>
            <a:r>
              <a:rPr lang="zh-CN" altLang="en-US" sz="2400"/>
              <a:t>实现语言允许</a:t>
            </a:r>
            <a:r>
              <a:rPr lang="en-US" altLang="zh-CN" sz="2400"/>
              <a:t>C/C++/rust</a:t>
            </a:r>
            <a:r>
              <a:rPr lang="zh-CN" altLang="en-US" sz="2400"/>
              <a:t>（</a:t>
            </a:r>
            <a:r>
              <a:rPr lang="en-US" altLang="zh-CN" sz="2400"/>
              <a:t>java</a:t>
            </a:r>
            <a:r>
              <a:rPr lang="zh-CN" altLang="en-US" sz="2400"/>
              <a:t>需要沟通确认）</a:t>
            </a:r>
            <a:endParaRPr lang="en-US" altLang="zh-CN" sz="2400"/>
          </a:p>
          <a:p>
            <a:pPr lvl="1"/>
            <a:r>
              <a:rPr lang="zh-CN" altLang="en-US" sz="2400"/>
              <a:t>拥抱开源，但需要更严格的审查</a:t>
            </a:r>
            <a:endParaRPr lang="zh-CN" altLang="en-US" sz="2800"/>
          </a:p>
          <a:p>
            <a:endParaRPr lang="zh-CN" altLang="en-US"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F5494-469F-4C9A-94B0-5CCF12797799}"/>
              </a:ext>
            </a:extLst>
          </p:cNvPr>
          <p:cNvSpPr>
            <a:spLocks noGrp="1"/>
          </p:cNvSpPr>
          <p:nvPr>
            <p:ph type="title"/>
          </p:nvPr>
        </p:nvSpPr>
        <p:spPr/>
        <p:txBody>
          <a:bodyPr/>
          <a:lstStyle/>
          <a:p>
            <a:pPr>
              <a:defRPr/>
            </a:pPr>
            <a:r>
              <a:rPr lang="zh-CN" altLang="en-US" dirty="0"/>
              <a:t>学术诚信</a:t>
            </a:r>
          </a:p>
        </p:txBody>
      </p:sp>
      <p:sp>
        <p:nvSpPr>
          <p:cNvPr id="36867" name="内容占位符 2">
            <a:extLst>
              <a:ext uri="{FF2B5EF4-FFF2-40B4-BE49-F238E27FC236}">
                <a16:creationId xmlns:a16="http://schemas.microsoft.com/office/drawing/2014/main" id="{81B06F25-A7D2-444A-9CFE-833614DCEE06}"/>
              </a:ext>
            </a:extLst>
          </p:cNvPr>
          <p:cNvSpPr>
            <a:spLocks noGrp="1"/>
          </p:cNvSpPr>
          <p:nvPr>
            <p:ph idx="1"/>
          </p:nvPr>
        </p:nvSpPr>
        <p:spPr/>
        <p:txBody>
          <a:bodyPr/>
          <a:lstStyle/>
          <a:p>
            <a:r>
              <a:rPr lang="zh-CN" altLang="en-US" dirty="0">
                <a:solidFill>
                  <a:srgbClr val="FF0000"/>
                </a:solidFill>
              </a:rPr>
              <a:t>严禁抄袭</a:t>
            </a:r>
            <a:r>
              <a:rPr lang="en-US" altLang="zh-CN" dirty="0">
                <a:solidFill>
                  <a:srgbClr val="FF0000"/>
                </a:solidFill>
              </a:rPr>
              <a:t>/</a:t>
            </a:r>
            <a:r>
              <a:rPr lang="zh-CN" altLang="en-US" dirty="0">
                <a:solidFill>
                  <a:srgbClr val="FF0000"/>
                </a:solidFill>
              </a:rPr>
              <a:t>拷贝其他同学的代码</a:t>
            </a:r>
            <a:r>
              <a:rPr lang="en-US" altLang="zh-CN" dirty="0">
                <a:solidFill>
                  <a:srgbClr val="FF0000"/>
                </a:solidFill>
              </a:rPr>
              <a:t>/</a:t>
            </a:r>
            <a:r>
              <a:rPr lang="zh-CN" altLang="en-US" dirty="0">
                <a:solidFill>
                  <a:srgbClr val="FF0000"/>
                </a:solidFill>
              </a:rPr>
              <a:t>报告。</a:t>
            </a:r>
            <a:endParaRPr lang="en-US" altLang="zh-CN" dirty="0">
              <a:solidFill>
                <a:srgbClr val="FF0000"/>
              </a:solidFill>
            </a:endParaRPr>
          </a:p>
          <a:p>
            <a:r>
              <a:rPr lang="zh-CN" altLang="en-US" dirty="0">
                <a:solidFill>
                  <a:srgbClr val="FF0000"/>
                </a:solidFill>
              </a:rPr>
              <a:t>严禁将自己的代码</a:t>
            </a:r>
            <a:r>
              <a:rPr lang="en-US" altLang="zh-CN" dirty="0">
                <a:solidFill>
                  <a:srgbClr val="FF0000"/>
                </a:solidFill>
              </a:rPr>
              <a:t>/</a:t>
            </a:r>
            <a:r>
              <a:rPr lang="zh-CN" altLang="en-US" dirty="0">
                <a:solidFill>
                  <a:srgbClr val="FF0000"/>
                </a:solidFill>
              </a:rPr>
              <a:t>报告提供给他人。</a:t>
            </a:r>
            <a:endParaRPr lang="en-US" altLang="zh-CN" dirty="0">
              <a:solidFill>
                <a:srgbClr val="FF0000"/>
              </a:solidFill>
            </a:endParaRPr>
          </a:p>
          <a:p>
            <a:endParaRPr lang="en-US" altLang="zh-CN" dirty="0"/>
          </a:p>
          <a:p>
            <a:r>
              <a:rPr lang="zh-CN" altLang="en-US" dirty="0">
                <a:solidFill>
                  <a:srgbClr val="00B0F0"/>
                </a:solidFill>
              </a:rPr>
              <a:t>允许</a:t>
            </a:r>
            <a:r>
              <a:rPr lang="zh-CN" altLang="en-US" b="0" dirty="0"/>
              <a:t>参考相关的开源实现，但必须在报告中声明参考的内容。</a:t>
            </a:r>
            <a:r>
              <a:rPr lang="zh-CN" altLang="en-US" dirty="0">
                <a:solidFill>
                  <a:srgbClr val="FF0000"/>
                </a:solidFill>
              </a:rPr>
              <a:t>严禁照搬开源实现。</a:t>
            </a:r>
            <a:endParaRPr lang="en-US" altLang="zh-CN" dirty="0">
              <a:solidFill>
                <a:srgbClr val="FF0000"/>
              </a:solidFill>
            </a:endParaRPr>
          </a:p>
          <a:p>
            <a:r>
              <a:rPr lang="zh-CN" altLang="en-US" b="0" dirty="0"/>
              <a:t>我们会对同学们提交的代码</a:t>
            </a:r>
            <a:r>
              <a:rPr lang="en-US" altLang="zh-CN" b="0" dirty="0"/>
              <a:t>/</a:t>
            </a:r>
            <a:r>
              <a:rPr lang="zh-CN" altLang="en-US" b="0" dirty="0"/>
              <a:t>报告进行查重。若发现雷同现象，提供者和参考者均会受到同等处罚。</a:t>
            </a:r>
            <a:endParaRPr lang="en-US" altLang="zh-CN" b="0" dirty="0"/>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1EF0B-D76B-41D6-8948-0BF55B818E9F}"/>
              </a:ext>
            </a:extLst>
          </p:cNvPr>
          <p:cNvSpPr>
            <a:spLocks noGrp="1"/>
          </p:cNvSpPr>
          <p:nvPr>
            <p:ph type="title"/>
          </p:nvPr>
        </p:nvSpPr>
        <p:spPr/>
        <p:txBody>
          <a:bodyPr/>
          <a:lstStyle/>
          <a:p>
            <a:r>
              <a:rPr lang="en-US" altLang="zh-CN" dirty="0">
                <a:solidFill>
                  <a:srgbClr val="C00000"/>
                </a:solidFill>
              </a:rPr>
              <a:t>Flex/YACC</a:t>
            </a:r>
            <a:r>
              <a:rPr lang="zh-CN" altLang="en-US" dirty="0">
                <a:solidFill>
                  <a:srgbClr val="C00000"/>
                </a:solidFill>
              </a:rPr>
              <a:t>使用</a:t>
            </a:r>
            <a:endParaRPr lang="zh-CN" altLang="en-US" dirty="0"/>
          </a:p>
        </p:txBody>
      </p:sp>
      <p:sp>
        <p:nvSpPr>
          <p:cNvPr id="3" name="副标题 2">
            <a:extLst>
              <a:ext uri="{FF2B5EF4-FFF2-40B4-BE49-F238E27FC236}">
                <a16:creationId xmlns:a16="http://schemas.microsoft.com/office/drawing/2014/main" id="{572EE2E9-DAA9-4D11-8D8E-607A48B17808}"/>
              </a:ext>
            </a:extLst>
          </p:cNvPr>
          <p:cNvSpPr>
            <a:spLocks noGrp="1"/>
          </p:cNvSpPr>
          <p:nvPr>
            <p:ph type="subTitle" idx="1"/>
          </p:nvPr>
        </p:nvSpPr>
        <p:spPr/>
        <p:txBody>
          <a:bodyPr/>
          <a:lstStyle/>
          <a:p>
            <a:pPr eaLnBrk="1" hangingPunct="1"/>
            <a:endParaRPr lang="en-US" altLang="zh-CN" dirty="0">
              <a:solidFill>
                <a:srgbClr val="0033CC"/>
              </a:solidFill>
            </a:endParaRPr>
          </a:p>
          <a:p>
            <a:pPr eaLnBrk="1" hangingPunct="1"/>
            <a:r>
              <a:rPr lang="en-US" altLang="zh-CN" dirty="0">
                <a:solidFill>
                  <a:srgbClr val="0033CC"/>
                </a:solidFill>
              </a:rPr>
              <a:t>Flex &amp; YACC</a:t>
            </a:r>
          </a:p>
          <a:p>
            <a:pPr eaLnBrk="1" hangingPunct="1"/>
            <a:endParaRPr lang="en-US" altLang="zh-CN" dirty="0">
              <a:solidFill>
                <a:srgbClr val="0033CC"/>
              </a:solidFill>
            </a:endParaRPr>
          </a:p>
          <a:p>
            <a:endParaRPr lang="zh-CN" altLang="en-US" dirty="0"/>
          </a:p>
        </p:txBody>
      </p:sp>
    </p:spTree>
    <p:extLst>
      <p:ext uri="{BB962C8B-B14F-4D97-AF65-F5344CB8AC3E}">
        <p14:creationId xmlns:p14="http://schemas.microsoft.com/office/powerpoint/2010/main" val="256624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6979C84A-6F72-49D7-9DBD-4A882AE162EC}"/>
              </a:ext>
            </a:extLst>
          </p:cNvPr>
          <p:cNvSpPr>
            <a:spLocks noGrp="1"/>
          </p:cNvSpPr>
          <p:nvPr>
            <p:ph type="title"/>
          </p:nvPr>
        </p:nvSpPr>
        <p:spPr>
          <a:xfrm>
            <a:off x="468313" y="0"/>
            <a:ext cx="8218487" cy="817563"/>
          </a:xfrm>
        </p:spPr>
        <p:txBody>
          <a:bodyPr/>
          <a:lstStyle/>
          <a:p>
            <a:pPr eaLnBrk="1" hangingPunct="1"/>
            <a:r>
              <a:rPr lang="en-US" altLang="zh-CN" b="1">
                <a:latin typeface="Times New Roman" panose="02020603050405020304" pitchFamily="18" charset="0"/>
                <a:cs typeface="Times New Roman" panose="02020603050405020304" pitchFamily="18" charset="0"/>
              </a:rPr>
              <a:t>Lex </a:t>
            </a:r>
            <a:r>
              <a:rPr lang="zh-CN" altLang="en-US" b="1">
                <a:latin typeface="Times New Roman" panose="02020603050405020304" pitchFamily="18" charset="0"/>
                <a:cs typeface="Times New Roman" panose="02020603050405020304" pitchFamily="18" charset="0"/>
              </a:rPr>
              <a:t>和 </a:t>
            </a:r>
            <a:r>
              <a:rPr lang="en-US" altLang="zh-CN" b="1">
                <a:latin typeface="Times New Roman" panose="02020603050405020304" pitchFamily="18" charset="0"/>
                <a:cs typeface="Times New Roman" panose="02020603050405020304" pitchFamily="18" charset="0"/>
              </a:rPr>
              <a:t>YACC </a:t>
            </a:r>
            <a:r>
              <a:rPr lang="zh-CN" altLang="en-US" b="1">
                <a:latin typeface="Times New Roman" panose="02020603050405020304" pitchFamily="18" charset="0"/>
                <a:cs typeface="Times New Roman" panose="02020603050405020304" pitchFamily="18" charset="0"/>
              </a:rPr>
              <a:t>介绍</a:t>
            </a:r>
          </a:p>
        </p:txBody>
      </p:sp>
      <p:sp>
        <p:nvSpPr>
          <p:cNvPr id="38915" name="内容占位符 2">
            <a:extLst>
              <a:ext uri="{FF2B5EF4-FFF2-40B4-BE49-F238E27FC236}">
                <a16:creationId xmlns:a16="http://schemas.microsoft.com/office/drawing/2014/main" id="{65F168F9-8CC3-411E-B116-2643D6830A5D}"/>
              </a:ext>
            </a:extLst>
          </p:cNvPr>
          <p:cNvSpPr>
            <a:spLocks noGrp="1"/>
          </p:cNvSpPr>
          <p:nvPr>
            <p:ph idx="1"/>
          </p:nvPr>
        </p:nvSpPr>
        <p:spPr>
          <a:xfrm>
            <a:off x="323850" y="871538"/>
            <a:ext cx="8569325" cy="5437187"/>
          </a:xfrm>
        </p:spPr>
        <p:txBody>
          <a:bodyPr/>
          <a:lstStyle/>
          <a:p>
            <a:pPr>
              <a:buFont typeface="Wingdings" pitchFamily="2" charset="2"/>
              <a:buChar char="v"/>
            </a:pP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Lex:Lexical</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Analyzar</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0099FF"/>
                </a:solidFill>
                <a:latin typeface="Times New Roman" panose="02020603050405020304" pitchFamily="18" charset="0"/>
                <a:ea typeface="楷体" panose="02010609060101010101" pitchFamily="49" charset="-122"/>
                <a:cs typeface="Times New Roman" panose="02020603050405020304" pitchFamily="18" charset="0"/>
              </a:rPr>
              <a:t>一种生成扫描器的工具。</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itchFamily="2" charset="2"/>
              <a:buChar char="v"/>
            </a:pP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YACC:Yet</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Another Compiler </a:t>
            </a: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Compiler</a:t>
            </a:r>
            <a:endPar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itchFamily="2" charset="2"/>
              <a:buChar char="v"/>
            </a:pP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yacc</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是</a:t>
            </a:r>
            <a:r>
              <a:rPr lang="zh-CN" altLang="en-US" sz="2800" b="1" dirty="0">
                <a:solidFill>
                  <a:srgbClr val="0099FF"/>
                </a:solidFill>
                <a:latin typeface="Times New Roman" panose="02020603050405020304" pitchFamily="18" charset="0"/>
                <a:ea typeface="楷体" panose="02010609060101010101" pitchFamily="49" charset="-122"/>
                <a:cs typeface="Times New Roman" panose="02020603050405020304" pitchFamily="18" charset="0"/>
              </a:rPr>
              <a:t>自动编译代码的工具</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，适合于解析简单的语言。</a:t>
            </a:r>
          </a:p>
          <a:p>
            <a:pPr>
              <a:buFont typeface="Wingdings" pitchFamily="2" charset="2"/>
              <a:buChar char="v"/>
            </a:pP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yacc</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是配对工具。</a:t>
            </a: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将输入解析为成组的</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tokens</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，类似于单词。</a:t>
            </a: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yacc</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接受成组的记号，并将它们组装为高层次的结构，类似于句子。</a:t>
            </a:r>
          </a:p>
          <a:p>
            <a:pPr>
              <a:buFont typeface="Wingdings" pitchFamily="2" charset="2"/>
              <a:buChar char="v"/>
            </a:pP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yacc</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设计用来处理 </a:t>
            </a: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的输出，也可以编写自己的函数来完成。</a:t>
            </a:r>
            <a:r>
              <a:rPr lang="en-US" altLang="zh-CN" sz="2800" b="1" dirty="0" err="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a:t>
            </a:r>
            <a:r>
              <a:rPr lang="en-US" altLang="zh-CN"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的输出很大程度上设计用于为某类解析器提供数据。</a:t>
            </a:r>
            <a:r>
              <a:rPr lang="zh-CN" altLang="en-US" sz="2000" b="1" dirty="0">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38916" name="灯片编号占位符 3">
            <a:extLst>
              <a:ext uri="{FF2B5EF4-FFF2-40B4-BE49-F238E27FC236}">
                <a16:creationId xmlns:a16="http://schemas.microsoft.com/office/drawing/2014/main" id="{CCAEC08A-043D-4EB6-8B49-282B84EF808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A481A71-E2C6-49DD-8EA0-E48529A9C29C}"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34</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762EF9AF-8550-45F0-B787-86DB203C88A8}"/>
              </a:ext>
            </a:extLst>
          </p:cNvPr>
          <p:cNvSpPr>
            <a:spLocks noGrp="1"/>
          </p:cNvSpPr>
          <p:nvPr>
            <p:ph type="title"/>
          </p:nvPr>
        </p:nvSpPr>
        <p:spPr>
          <a:xfrm>
            <a:off x="468313" y="0"/>
            <a:ext cx="8218487" cy="817563"/>
          </a:xfrm>
        </p:spPr>
        <p:txBody>
          <a:bodyPr/>
          <a:lstStyle/>
          <a:p>
            <a:pPr eaLnBrk="1" hangingPunct="1">
              <a:defRPr/>
            </a:pPr>
            <a:r>
              <a:rPr lang="zh-CN" altLang="en-US" b="1" dirty="0">
                <a:effectLst>
                  <a:outerShdw blurRad="38100" dist="38100" dir="2700000" algn="tl">
                    <a:srgbClr val="000000">
                      <a:alpha val="43137"/>
                    </a:srgbClr>
                  </a:outerShdw>
                </a:effectLst>
              </a:rPr>
              <a:t>处理流程</a:t>
            </a:r>
          </a:p>
        </p:txBody>
      </p:sp>
      <p:sp>
        <p:nvSpPr>
          <p:cNvPr id="39939" name="灯片编号占位符 3">
            <a:extLst>
              <a:ext uri="{FF2B5EF4-FFF2-40B4-BE49-F238E27FC236}">
                <a16:creationId xmlns:a16="http://schemas.microsoft.com/office/drawing/2014/main" id="{E16F24D9-FE57-4898-BE2E-944B3420724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7085743-B5B2-480A-A26E-134B4D3E3F01}"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35</a:t>
            </a:fld>
            <a:endParaRPr lang="zh-CN" altLang="en-US" sz="1600">
              <a:solidFill>
                <a:srgbClr val="C00000"/>
              </a:solidFill>
              <a:latin typeface="Goudy Stout" panose="0202090407030B020401" pitchFamily="18" charset="0"/>
              <a:ea typeface="楷体" panose="02010609060101010101" pitchFamily="49" charset="-122"/>
            </a:endParaRPr>
          </a:p>
        </p:txBody>
      </p:sp>
      <p:pic>
        <p:nvPicPr>
          <p:cNvPr id="39940" name="Picture 3">
            <a:extLst>
              <a:ext uri="{FF2B5EF4-FFF2-40B4-BE49-F238E27FC236}">
                <a16:creationId xmlns:a16="http://schemas.microsoft.com/office/drawing/2014/main" id="{5A8ACEA2-05F8-46B3-9EA2-3D8F644ACF4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981075"/>
            <a:ext cx="5370513"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6">
            <a:extLst>
              <a:ext uri="{FF2B5EF4-FFF2-40B4-BE49-F238E27FC236}">
                <a16:creationId xmlns:a16="http://schemas.microsoft.com/office/drawing/2014/main" id="{3651FEFA-B344-443F-8EB9-8F9423CB4728}"/>
              </a:ext>
            </a:extLst>
          </p:cNvPr>
          <p:cNvGrpSpPr>
            <a:grpSpLocks/>
          </p:cNvGrpSpPr>
          <p:nvPr/>
        </p:nvGrpSpPr>
        <p:grpSpPr bwMode="auto">
          <a:xfrm>
            <a:off x="4324350" y="1219200"/>
            <a:ext cx="4516438" cy="687388"/>
            <a:chOff x="2724" y="768"/>
            <a:chExt cx="2845" cy="433"/>
          </a:xfrm>
          <a:solidFill>
            <a:srgbClr val="C00000"/>
          </a:solidFill>
        </p:grpSpPr>
        <p:sp>
          <p:nvSpPr>
            <p:cNvPr id="7" name="Freeform 4">
              <a:extLst>
                <a:ext uri="{FF2B5EF4-FFF2-40B4-BE49-F238E27FC236}">
                  <a16:creationId xmlns:a16="http://schemas.microsoft.com/office/drawing/2014/main" id="{8D23CE4B-16C4-44C9-BCEF-892523DF485D}"/>
                </a:ext>
              </a:extLst>
            </p:cNvPr>
            <p:cNvSpPr>
              <a:spLocks/>
            </p:cNvSpPr>
            <p:nvPr/>
          </p:nvSpPr>
          <p:spPr bwMode="auto">
            <a:xfrm>
              <a:off x="2724" y="768"/>
              <a:ext cx="2845" cy="433"/>
            </a:xfrm>
            <a:custGeom>
              <a:avLst/>
              <a:gdLst>
                <a:gd name="T0" fmla="*/ 1356 w 2845"/>
                <a:gd name="T1" fmla="*/ 0 h 433"/>
                <a:gd name="T2" fmla="*/ 1356 w 2845"/>
                <a:gd name="T3" fmla="*/ 252 h 433"/>
                <a:gd name="T4" fmla="*/ 0 w 2845"/>
                <a:gd name="T5" fmla="*/ 317 h 433"/>
                <a:gd name="T6" fmla="*/ 1356 w 2845"/>
                <a:gd name="T7" fmla="*/ 360 h 433"/>
                <a:gd name="T8" fmla="*/ 1356 w 2845"/>
                <a:gd name="T9" fmla="*/ 432 h 433"/>
                <a:gd name="T10" fmla="*/ 1604 w 2845"/>
                <a:gd name="T11" fmla="*/ 432 h 433"/>
                <a:gd name="T12" fmla="*/ 1604 w 2845"/>
                <a:gd name="T13" fmla="*/ 432 h 433"/>
                <a:gd name="T14" fmla="*/ 1976 w 2845"/>
                <a:gd name="T15" fmla="*/ 432 h 433"/>
                <a:gd name="T16" fmla="*/ 2844 w 2845"/>
                <a:gd name="T17" fmla="*/ 432 h 433"/>
                <a:gd name="T18" fmla="*/ 2844 w 2845"/>
                <a:gd name="T19" fmla="*/ 360 h 433"/>
                <a:gd name="T20" fmla="*/ 2844 w 2845"/>
                <a:gd name="T21" fmla="*/ 252 h 433"/>
                <a:gd name="T22" fmla="*/ 2844 w 2845"/>
                <a:gd name="T23" fmla="*/ 252 h 433"/>
                <a:gd name="T24" fmla="*/ 2844 w 2845"/>
                <a:gd name="T25" fmla="*/ 0 h 433"/>
                <a:gd name="T26" fmla="*/ 1976 w 2845"/>
                <a:gd name="T27" fmla="*/ 0 h 433"/>
                <a:gd name="T28" fmla="*/ 1604 w 2845"/>
                <a:gd name="T29" fmla="*/ 0 h 433"/>
                <a:gd name="T30" fmla="*/ 1604 w 2845"/>
                <a:gd name="T31" fmla="*/ 0 h 433"/>
                <a:gd name="T32" fmla="*/ 1356 w 2845"/>
                <a:gd name="T33"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5" h="433">
                  <a:moveTo>
                    <a:pt x="1356" y="0"/>
                  </a:moveTo>
                  <a:lnTo>
                    <a:pt x="1356" y="252"/>
                  </a:lnTo>
                  <a:lnTo>
                    <a:pt x="0" y="317"/>
                  </a:lnTo>
                  <a:lnTo>
                    <a:pt x="1356" y="360"/>
                  </a:lnTo>
                  <a:lnTo>
                    <a:pt x="1356" y="432"/>
                  </a:lnTo>
                  <a:lnTo>
                    <a:pt x="1604" y="432"/>
                  </a:lnTo>
                  <a:lnTo>
                    <a:pt x="1604" y="432"/>
                  </a:lnTo>
                  <a:lnTo>
                    <a:pt x="1976" y="432"/>
                  </a:lnTo>
                  <a:lnTo>
                    <a:pt x="2844" y="432"/>
                  </a:lnTo>
                  <a:lnTo>
                    <a:pt x="2844" y="360"/>
                  </a:lnTo>
                  <a:lnTo>
                    <a:pt x="2844" y="252"/>
                  </a:lnTo>
                  <a:lnTo>
                    <a:pt x="2844" y="252"/>
                  </a:lnTo>
                  <a:lnTo>
                    <a:pt x="2844" y="0"/>
                  </a:lnTo>
                  <a:lnTo>
                    <a:pt x="1976" y="0"/>
                  </a:lnTo>
                  <a:lnTo>
                    <a:pt x="1604" y="0"/>
                  </a:lnTo>
                  <a:lnTo>
                    <a:pt x="1604" y="0"/>
                  </a:lnTo>
                  <a:lnTo>
                    <a:pt x="1356" y="0"/>
                  </a:lnTo>
                </a:path>
              </a:pathLst>
            </a:custGeom>
            <a:grp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800" b="0">
                <a:solidFill>
                  <a:prstClr val="black"/>
                </a:solidFill>
                <a:latin typeface="Calibri"/>
                <a:ea typeface="宋体"/>
              </a:endParaRPr>
            </a:p>
          </p:txBody>
        </p:sp>
        <p:sp>
          <p:nvSpPr>
            <p:cNvPr id="8" name="Rectangle 5">
              <a:extLst>
                <a:ext uri="{FF2B5EF4-FFF2-40B4-BE49-F238E27FC236}">
                  <a16:creationId xmlns:a16="http://schemas.microsoft.com/office/drawing/2014/main" id="{4254545E-2DDE-4835-89E0-7C3229F9B128}"/>
                </a:ext>
              </a:extLst>
            </p:cNvPr>
            <p:cNvSpPr>
              <a:spLocks noChangeArrowheads="1"/>
            </p:cNvSpPr>
            <p:nvPr/>
          </p:nvSpPr>
          <p:spPr bwMode="auto">
            <a:xfrm>
              <a:off x="4141" y="800"/>
              <a:ext cx="1366" cy="3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eaLnBrk="1" fontAlgn="auto" hangingPunct="1">
                <a:spcBef>
                  <a:spcPts val="0"/>
                </a:spcBef>
                <a:spcAft>
                  <a:spcPts val="0"/>
                </a:spcAft>
                <a:defRPr/>
              </a:pPr>
              <a:r>
                <a:rPr lang="en-US" altLang="zh-CN" sz="3200" b="0">
                  <a:solidFill>
                    <a:prstClr val="white"/>
                  </a:solidFill>
                  <a:latin typeface="Calibri"/>
                  <a:ea typeface="宋体"/>
                </a:rPr>
                <a:t>LEX</a:t>
              </a:r>
            </a:p>
          </p:txBody>
        </p:sp>
      </p:grpSp>
      <p:grpSp>
        <p:nvGrpSpPr>
          <p:cNvPr id="9" name="Group 9">
            <a:extLst>
              <a:ext uri="{FF2B5EF4-FFF2-40B4-BE49-F238E27FC236}">
                <a16:creationId xmlns:a16="http://schemas.microsoft.com/office/drawing/2014/main" id="{8829847F-E19C-453E-91D0-1AE1735DB9A9}"/>
              </a:ext>
            </a:extLst>
          </p:cNvPr>
          <p:cNvGrpSpPr>
            <a:grpSpLocks/>
          </p:cNvGrpSpPr>
          <p:nvPr/>
        </p:nvGrpSpPr>
        <p:grpSpPr bwMode="auto">
          <a:xfrm>
            <a:off x="4400550" y="2667000"/>
            <a:ext cx="4440238" cy="687388"/>
            <a:chOff x="2772" y="1680"/>
            <a:chExt cx="2797" cy="433"/>
          </a:xfrm>
          <a:solidFill>
            <a:srgbClr val="C00000"/>
          </a:solidFill>
        </p:grpSpPr>
        <p:sp>
          <p:nvSpPr>
            <p:cNvPr id="10" name="Freeform 7">
              <a:extLst>
                <a:ext uri="{FF2B5EF4-FFF2-40B4-BE49-F238E27FC236}">
                  <a16:creationId xmlns:a16="http://schemas.microsoft.com/office/drawing/2014/main" id="{23C171A4-2200-4905-8C55-66EB88A852CF}"/>
                </a:ext>
              </a:extLst>
            </p:cNvPr>
            <p:cNvSpPr>
              <a:spLocks/>
            </p:cNvSpPr>
            <p:nvPr/>
          </p:nvSpPr>
          <p:spPr bwMode="auto">
            <a:xfrm>
              <a:off x="2772" y="1680"/>
              <a:ext cx="2797" cy="433"/>
            </a:xfrm>
            <a:custGeom>
              <a:avLst/>
              <a:gdLst>
                <a:gd name="T0" fmla="*/ 1308 w 2797"/>
                <a:gd name="T1" fmla="*/ 0 h 433"/>
                <a:gd name="T2" fmla="*/ 1308 w 2797"/>
                <a:gd name="T3" fmla="*/ 252 h 433"/>
                <a:gd name="T4" fmla="*/ 0 w 2797"/>
                <a:gd name="T5" fmla="*/ 293 h 433"/>
                <a:gd name="T6" fmla="*/ 1308 w 2797"/>
                <a:gd name="T7" fmla="*/ 360 h 433"/>
                <a:gd name="T8" fmla="*/ 1308 w 2797"/>
                <a:gd name="T9" fmla="*/ 432 h 433"/>
                <a:gd name="T10" fmla="*/ 1556 w 2797"/>
                <a:gd name="T11" fmla="*/ 432 h 433"/>
                <a:gd name="T12" fmla="*/ 1556 w 2797"/>
                <a:gd name="T13" fmla="*/ 432 h 433"/>
                <a:gd name="T14" fmla="*/ 1928 w 2797"/>
                <a:gd name="T15" fmla="*/ 432 h 433"/>
                <a:gd name="T16" fmla="*/ 2796 w 2797"/>
                <a:gd name="T17" fmla="*/ 432 h 433"/>
                <a:gd name="T18" fmla="*/ 2796 w 2797"/>
                <a:gd name="T19" fmla="*/ 360 h 433"/>
                <a:gd name="T20" fmla="*/ 2796 w 2797"/>
                <a:gd name="T21" fmla="*/ 252 h 433"/>
                <a:gd name="T22" fmla="*/ 2796 w 2797"/>
                <a:gd name="T23" fmla="*/ 252 h 433"/>
                <a:gd name="T24" fmla="*/ 2796 w 2797"/>
                <a:gd name="T25" fmla="*/ 0 h 433"/>
                <a:gd name="T26" fmla="*/ 1928 w 2797"/>
                <a:gd name="T27" fmla="*/ 0 h 433"/>
                <a:gd name="T28" fmla="*/ 1556 w 2797"/>
                <a:gd name="T29" fmla="*/ 0 h 433"/>
                <a:gd name="T30" fmla="*/ 1556 w 2797"/>
                <a:gd name="T31" fmla="*/ 0 h 433"/>
                <a:gd name="T32" fmla="*/ 1308 w 2797"/>
                <a:gd name="T33"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7" h="433">
                  <a:moveTo>
                    <a:pt x="1308" y="0"/>
                  </a:moveTo>
                  <a:lnTo>
                    <a:pt x="1308" y="252"/>
                  </a:lnTo>
                  <a:lnTo>
                    <a:pt x="0" y="293"/>
                  </a:lnTo>
                  <a:lnTo>
                    <a:pt x="1308" y="360"/>
                  </a:lnTo>
                  <a:lnTo>
                    <a:pt x="1308" y="432"/>
                  </a:lnTo>
                  <a:lnTo>
                    <a:pt x="1556" y="432"/>
                  </a:lnTo>
                  <a:lnTo>
                    <a:pt x="1556" y="432"/>
                  </a:lnTo>
                  <a:lnTo>
                    <a:pt x="1928" y="432"/>
                  </a:lnTo>
                  <a:lnTo>
                    <a:pt x="2796" y="432"/>
                  </a:lnTo>
                  <a:lnTo>
                    <a:pt x="2796" y="360"/>
                  </a:lnTo>
                  <a:lnTo>
                    <a:pt x="2796" y="252"/>
                  </a:lnTo>
                  <a:lnTo>
                    <a:pt x="2796" y="252"/>
                  </a:lnTo>
                  <a:lnTo>
                    <a:pt x="2796" y="0"/>
                  </a:lnTo>
                  <a:lnTo>
                    <a:pt x="1928" y="0"/>
                  </a:lnTo>
                  <a:lnTo>
                    <a:pt x="1556" y="0"/>
                  </a:lnTo>
                  <a:lnTo>
                    <a:pt x="1556" y="0"/>
                  </a:lnTo>
                  <a:lnTo>
                    <a:pt x="1308" y="0"/>
                  </a:lnTo>
                </a:path>
              </a:pathLst>
            </a:custGeom>
            <a:grp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800" b="0">
                <a:solidFill>
                  <a:prstClr val="black"/>
                </a:solidFill>
                <a:latin typeface="Calibri"/>
                <a:ea typeface="宋体"/>
              </a:endParaRPr>
            </a:p>
          </p:txBody>
        </p:sp>
        <p:sp>
          <p:nvSpPr>
            <p:cNvPr id="11" name="Rectangle 8">
              <a:extLst>
                <a:ext uri="{FF2B5EF4-FFF2-40B4-BE49-F238E27FC236}">
                  <a16:creationId xmlns:a16="http://schemas.microsoft.com/office/drawing/2014/main" id="{ACB3756C-0927-4B00-AEA6-CAC3AB04546D}"/>
                </a:ext>
              </a:extLst>
            </p:cNvPr>
            <p:cNvSpPr>
              <a:spLocks noChangeArrowheads="1"/>
            </p:cNvSpPr>
            <p:nvPr/>
          </p:nvSpPr>
          <p:spPr bwMode="auto">
            <a:xfrm>
              <a:off x="4141" y="1712"/>
              <a:ext cx="1366" cy="3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eaLnBrk="1" fontAlgn="auto" hangingPunct="1">
                <a:spcBef>
                  <a:spcPts val="0"/>
                </a:spcBef>
                <a:spcAft>
                  <a:spcPts val="0"/>
                </a:spcAft>
                <a:defRPr/>
              </a:pPr>
              <a:r>
                <a:rPr lang="en-US" altLang="zh-CN" sz="3200" b="0">
                  <a:solidFill>
                    <a:prstClr val="white"/>
                  </a:solidFill>
                  <a:latin typeface="Calibri"/>
                  <a:ea typeface="宋体"/>
                </a:rPr>
                <a:t>YACC</a:t>
              </a:r>
            </a:p>
          </p:txBody>
        </p:sp>
      </p:grpSp>
      <p:grpSp>
        <p:nvGrpSpPr>
          <p:cNvPr id="12" name="Group 12">
            <a:extLst>
              <a:ext uri="{FF2B5EF4-FFF2-40B4-BE49-F238E27FC236}">
                <a16:creationId xmlns:a16="http://schemas.microsoft.com/office/drawing/2014/main" id="{29EA7A53-41BB-422A-B31D-EDAAC1D0FD8E}"/>
              </a:ext>
            </a:extLst>
          </p:cNvPr>
          <p:cNvGrpSpPr>
            <a:grpSpLocks/>
          </p:cNvGrpSpPr>
          <p:nvPr/>
        </p:nvGrpSpPr>
        <p:grpSpPr bwMode="auto">
          <a:xfrm>
            <a:off x="4476750" y="4876800"/>
            <a:ext cx="4440238" cy="992188"/>
            <a:chOff x="2820" y="3072"/>
            <a:chExt cx="2797" cy="625"/>
          </a:xfrm>
          <a:solidFill>
            <a:srgbClr val="C00000"/>
          </a:solidFill>
        </p:grpSpPr>
        <p:sp>
          <p:nvSpPr>
            <p:cNvPr id="13" name="Freeform 10">
              <a:extLst>
                <a:ext uri="{FF2B5EF4-FFF2-40B4-BE49-F238E27FC236}">
                  <a16:creationId xmlns:a16="http://schemas.microsoft.com/office/drawing/2014/main" id="{F34406B5-706A-4665-9F9C-1261DC01F8AF}"/>
                </a:ext>
              </a:extLst>
            </p:cNvPr>
            <p:cNvSpPr>
              <a:spLocks/>
            </p:cNvSpPr>
            <p:nvPr/>
          </p:nvSpPr>
          <p:spPr bwMode="auto">
            <a:xfrm>
              <a:off x="2820" y="3072"/>
              <a:ext cx="2797" cy="625"/>
            </a:xfrm>
            <a:custGeom>
              <a:avLst/>
              <a:gdLst>
                <a:gd name="T0" fmla="*/ 1308 w 2797"/>
                <a:gd name="T1" fmla="*/ 0 h 625"/>
                <a:gd name="T2" fmla="*/ 1308 w 2797"/>
                <a:gd name="T3" fmla="*/ 104 h 625"/>
                <a:gd name="T4" fmla="*/ 0 w 2797"/>
                <a:gd name="T5" fmla="*/ 293 h 625"/>
                <a:gd name="T6" fmla="*/ 1308 w 2797"/>
                <a:gd name="T7" fmla="*/ 260 h 625"/>
                <a:gd name="T8" fmla="*/ 1308 w 2797"/>
                <a:gd name="T9" fmla="*/ 624 h 625"/>
                <a:gd name="T10" fmla="*/ 1556 w 2797"/>
                <a:gd name="T11" fmla="*/ 624 h 625"/>
                <a:gd name="T12" fmla="*/ 1556 w 2797"/>
                <a:gd name="T13" fmla="*/ 624 h 625"/>
                <a:gd name="T14" fmla="*/ 1928 w 2797"/>
                <a:gd name="T15" fmla="*/ 624 h 625"/>
                <a:gd name="T16" fmla="*/ 2796 w 2797"/>
                <a:gd name="T17" fmla="*/ 624 h 625"/>
                <a:gd name="T18" fmla="*/ 2796 w 2797"/>
                <a:gd name="T19" fmla="*/ 260 h 625"/>
                <a:gd name="T20" fmla="*/ 2796 w 2797"/>
                <a:gd name="T21" fmla="*/ 104 h 625"/>
                <a:gd name="T22" fmla="*/ 2796 w 2797"/>
                <a:gd name="T23" fmla="*/ 104 h 625"/>
                <a:gd name="T24" fmla="*/ 2796 w 2797"/>
                <a:gd name="T25" fmla="*/ 0 h 625"/>
                <a:gd name="T26" fmla="*/ 1928 w 2797"/>
                <a:gd name="T27" fmla="*/ 0 h 625"/>
                <a:gd name="T28" fmla="*/ 1556 w 2797"/>
                <a:gd name="T29" fmla="*/ 0 h 625"/>
                <a:gd name="T30" fmla="*/ 1556 w 2797"/>
                <a:gd name="T31" fmla="*/ 0 h 625"/>
                <a:gd name="T32" fmla="*/ 1308 w 2797"/>
                <a:gd name="T33"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7" h="625">
                  <a:moveTo>
                    <a:pt x="1308" y="0"/>
                  </a:moveTo>
                  <a:lnTo>
                    <a:pt x="1308" y="104"/>
                  </a:lnTo>
                  <a:lnTo>
                    <a:pt x="0" y="293"/>
                  </a:lnTo>
                  <a:lnTo>
                    <a:pt x="1308" y="260"/>
                  </a:lnTo>
                  <a:lnTo>
                    <a:pt x="1308" y="624"/>
                  </a:lnTo>
                  <a:lnTo>
                    <a:pt x="1556" y="624"/>
                  </a:lnTo>
                  <a:lnTo>
                    <a:pt x="1556" y="624"/>
                  </a:lnTo>
                  <a:lnTo>
                    <a:pt x="1928" y="624"/>
                  </a:lnTo>
                  <a:lnTo>
                    <a:pt x="2796" y="624"/>
                  </a:lnTo>
                  <a:lnTo>
                    <a:pt x="2796" y="260"/>
                  </a:lnTo>
                  <a:lnTo>
                    <a:pt x="2796" y="104"/>
                  </a:lnTo>
                  <a:lnTo>
                    <a:pt x="2796" y="104"/>
                  </a:lnTo>
                  <a:lnTo>
                    <a:pt x="2796" y="0"/>
                  </a:lnTo>
                  <a:lnTo>
                    <a:pt x="1928" y="0"/>
                  </a:lnTo>
                  <a:lnTo>
                    <a:pt x="1556" y="0"/>
                  </a:lnTo>
                  <a:lnTo>
                    <a:pt x="1556" y="0"/>
                  </a:lnTo>
                  <a:lnTo>
                    <a:pt x="1308" y="0"/>
                  </a:lnTo>
                </a:path>
              </a:pathLst>
            </a:custGeom>
            <a:grp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800" b="0">
                <a:solidFill>
                  <a:prstClr val="black"/>
                </a:solidFill>
                <a:latin typeface="Calibri"/>
                <a:ea typeface="宋体"/>
              </a:endParaRPr>
            </a:p>
          </p:txBody>
        </p:sp>
        <p:sp>
          <p:nvSpPr>
            <p:cNvPr id="14" name="Rectangle 11">
              <a:extLst>
                <a:ext uri="{FF2B5EF4-FFF2-40B4-BE49-F238E27FC236}">
                  <a16:creationId xmlns:a16="http://schemas.microsoft.com/office/drawing/2014/main" id="{FAF0E118-7B6A-4584-A610-E4F728D0920F}"/>
                </a:ext>
              </a:extLst>
            </p:cNvPr>
            <p:cNvSpPr>
              <a:spLocks noChangeArrowheads="1"/>
            </p:cNvSpPr>
            <p:nvPr/>
          </p:nvSpPr>
          <p:spPr bwMode="auto">
            <a:xfrm>
              <a:off x="4189" y="3104"/>
              <a:ext cx="1366" cy="56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eaLnBrk="1" fontAlgn="auto" hangingPunct="1">
                <a:spcBef>
                  <a:spcPts val="0"/>
                </a:spcBef>
                <a:spcAft>
                  <a:spcPts val="0"/>
                </a:spcAft>
                <a:defRPr/>
              </a:pPr>
              <a:r>
                <a:rPr lang="zh-CN" altLang="en-US" sz="2800" b="0" dirty="0">
                  <a:solidFill>
                    <a:prstClr val="white"/>
                  </a:solidFill>
                  <a:latin typeface="楷体" panose="02010609060101010101" pitchFamily="49" charset="-122"/>
                  <a:ea typeface="楷体" panose="02010609060101010101" pitchFamily="49" charset="-122"/>
                </a:rPr>
                <a:t>代码产生</a:t>
              </a:r>
              <a:endParaRPr lang="en-US" altLang="zh-CN" sz="2800" b="0" dirty="0">
                <a:solidFill>
                  <a:prstClr val="white"/>
                </a:solidFill>
                <a:latin typeface="楷体" panose="02010609060101010101" pitchFamily="49" charset="-122"/>
                <a:ea typeface="楷体" panose="02010609060101010101" pitchFamily="49" charset="-122"/>
              </a:endParaRPr>
            </a:p>
            <a:p>
              <a:pPr algn="ctr" eaLnBrk="1" fontAlgn="auto" hangingPunct="1">
                <a:spcBef>
                  <a:spcPts val="0"/>
                </a:spcBef>
                <a:spcAft>
                  <a:spcPts val="0"/>
                </a:spcAft>
                <a:defRPr/>
              </a:pPr>
              <a:r>
                <a:rPr lang="zh-CN" altLang="en-US" sz="2800" b="0" dirty="0">
                  <a:solidFill>
                    <a:prstClr val="white"/>
                  </a:solidFill>
                  <a:latin typeface="楷体" panose="02010609060101010101" pitchFamily="49" charset="-122"/>
                  <a:ea typeface="楷体" panose="02010609060101010101" pitchFamily="49" charset="-122"/>
                </a:rPr>
                <a:t>支撑函数</a:t>
              </a:r>
            </a:p>
          </p:txBody>
        </p:sp>
      </p:grpSp>
      <p:sp>
        <p:nvSpPr>
          <p:cNvPr id="39944" name="Freeform 13">
            <a:extLst>
              <a:ext uri="{FF2B5EF4-FFF2-40B4-BE49-F238E27FC236}">
                <a16:creationId xmlns:a16="http://schemas.microsoft.com/office/drawing/2014/main" id="{6CF80C3D-5283-4392-8A33-90D4BE500806}"/>
              </a:ext>
            </a:extLst>
          </p:cNvPr>
          <p:cNvSpPr>
            <a:spLocks/>
          </p:cNvSpPr>
          <p:nvPr/>
        </p:nvSpPr>
        <p:spPr bwMode="auto">
          <a:xfrm>
            <a:off x="7543800" y="3352800"/>
            <a:ext cx="487363" cy="1511300"/>
          </a:xfrm>
          <a:custGeom>
            <a:avLst/>
            <a:gdLst>
              <a:gd name="T0" fmla="*/ 0 w 307"/>
              <a:gd name="T1" fmla="*/ 2147483647 h 952"/>
              <a:gd name="T2" fmla="*/ 2147483647 w 307"/>
              <a:gd name="T3" fmla="*/ 2147483647 h 952"/>
              <a:gd name="T4" fmla="*/ 2147483647 w 307"/>
              <a:gd name="T5" fmla="*/ 2147483647 h 952"/>
              <a:gd name="T6" fmla="*/ 2147483647 w 307"/>
              <a:gd name="T7" fmla="*/ 2147483647 h 952"/>
              <a:gd name="T8" fmla="*/ 2147483647 w 307"/>
              <a:gd name="T9" fmla="*/ 2147483647 h 952"/>
              <a:gd name="T10" fmla="*/ 2147483647 w 307"/>
              <a:gd name="T11" fmla="*/ 2147483647 h 952"/>
              <a:gd name="T12" fmla="*/ 2147483647 w 307"/>
              <a:gd name="T13" fmla="*/ 0 h 952"/>
              <a:gd name="T14" fmla="*/ 0 w 307"/>
              <a:gd name="T15" fmla="*/ 2147483647 h 9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7" h="952">
                <a:moveTo>
                  <a:pt x="0" y="116"/>
                </a:moveTo>
                <a:lnTo>
                  <a:pt x="93" y="116"/>
                </a:lnTo>
                <a:lnTo>
                  <a:pt x="93" y="951"/>
                </a:lnTo>
                <a:lnTo>
                  <a:pt x="213" y="951"/>
                </a:lnTo>
                <a:lnTo>
                  <a:pt x="213" y="116"/>
                </a:lnTo>
                <a:lnTo>
                  <a:pt x="306" y="116"/>
                </a:lnTo>
                <a:lnTo>
                  <a:pt x="153" y="0"/>
                </a:lnTo>
                <a:lnTo>
                  <a:pt x="0" y="116"/>
                </a:lnTo>
              </a:path>
            </a:pathLst>
          </a:custGeom>
          <a:solidFill>
            <a:srgbClr val="C00000"/>
          </a:solidFill>
          <a:ln w="12700" cap="rnd" cmpd="sng">
            <a:solidFill>
              <a:schemeClr val="tx1"/>
            </a:solidFill>
            <a:prstDash val="solid"/>
            <a:round/>
            <a:headEnd/>
            <a:tailEnd/>
          </a:ln>
        </p:spPr>
        <p:txBody>
          <a:bodyPr/>
          <a:lstStyle/>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3D692D8-2969-4ABD-9B99-27B173C0338C}"/>
              </a:ext>
            </a:extLst>
          </p:cNvPr>
          <p:cNvSpPr>
            <a:spLocks noGrp="1" noChangeArrowheads="1"/>
          </p:cNvSpPr>
          <p:nvPr>
            <p:ph type="title"/>
          </p:nvPr>
        </p:nvSpPr>
        <p:spPr>
          <a:xfrm>
            <a:off x="468313" y="0"/>
            <a:ext cx="8218487" cy="817563"/>
          </a:xfrm>
        </p:spPr>
        <p:txBody>
          <a:bodyPr lIns="92075" tIns="46038" rIns="92075" bIns="46038"/>
          <a:lstStyle/>
          <a:p>
            <a:pPr eaLnBrk="1" hangingPunct="1">
              <a:defRPr/>
            </a:pPr>
            <a:r>
              <a:rPr lang="zh-CN" altLang="en-US" b="1" dirty="0">
                <a:effectLst>
                  <a:outerShdw blurRad="38100" dist="38100" dir="2700000" algn="tl">
                    <a:srgbClr val="000000">
                      <a:alpha val="43137"/>
                    </a:srgbClr>
                  </a:outerShdw>
                </a:effectLst>
              </a:rPr>
              <a:t>处理流程（续）</a:t>
            </a:r>
            <a:endParaRPr lang="en-US" altLang="zh-CN" b="1" dirty="0">
              <a:effectLst>
                <a:outerShdw blurRad="38100" dist="38100" dir="2700000" algn="tl">
                  <a:srgbClr val="000000">
                    <a:alpha val="43137"/>
                  </a:srgbClr>
                </a:outerShdw>
              </a:effectLst>
            </a:endParaRPr>
          </a:p>
        </p:txBody>
      </p:sp>
      <p:pic>
        <p:nvPicPr>
          <p:cNvPr id="40963" name="Picture 3">
            <a:extLst>
              <a:ext uri="{FF2B5EF4-FFF2-40B4-BE49-F238E27FC236}">
                <a16:creationId xmlns:a16="http://schemas.microsoft.com/office/drawing/2014/main" id="{4332D22D-11D4-47BD-953D-9BABB51AB6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00213"/>
            <a:ext cx="8677275" cy="417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BDE08BA3-3220-4935-A633-5ADB8E8683D4}"/>
              </a:ext>
            </a:extLst>
          </p:cNvPr>
          <p:cNvSpPr>
            <a:spLocks noGrp="1"/>
          </p:cNvSpPr>
          <p:nvPr>
            <p:ph type="title"/>
          </p:nvPr>
        </p:nvSpPr>
        <p:spPr>
          <a:xfrm>
            <a:off x="468313" y="0"/>
            <a:ext cx="8218487" cy="817563"/>
          </a:xfrm>
        </p:spPr>
        <p:txBody>
          <a:bodyPr/>
          <a:lstStyle/>
          <a:p>
            <a:pPr eaLnBrk="1" hangingPunct="1">
              <a:defRPr/>
            </a:pPr>
            <a:r>
              <a:rPr lang="en-US" altLang="zh-CN" b="1" dirty="0">
                <a:effectLst>
                  <a:outerShdw blurRad="38100" dist="38100" dir="2700000" algn="tl">
                    <a:srgbClr val="000000">
                      <a:alpha val="43137"/>
                    </a:srgbClr>
                  </a:outerShdw>
                </a:effectLst>
              </a:rPr>
              <a:t>Lex:</a:t>
            </a:r>
            <a:r>
              <a:rPr lang="zh-CN" altLang="en-US" b="1" dirty="0">
                <a:effectLst>
                  <a:outerShdw blurRad="38100" dist="38100" dir="2700000" algn="tl">
                    <a:srgbClr val="000000">
                      <a:alpha val="43137"/>
                    </a:srgbClr>
                  </a:outerShdw>
                </a:effectLst>
              </a:rPr>
              <a:t>词法分析器生成器</a:t>
            </a:r>
          </a:p>
        </p:txBody>
      </p:sp>
      <p:sp>
        <p:nvSpPr>
          <p:cNvPr id="41987" name="内容占位符 2">
            <a:extLst>
              <a:ext uri="{FF2B5EF4-FFF2-40B4-BE49-F238E27FC236}">
                <a16:creationId xmlns:a16="http://schemas.microsoft.com/office/drawing/2014/main" id="{C862B469-5B58-407C-A9EA-77524A2AE652}"/>
              </a:ext>
            </a:extLst>
          </p:cNvPr>
          <p:cNvSpPr>
            <a:spLocks noGrp="1"/>
          </p:cNvSpPr>
          <p:nvPr>
            <p:ph idx="1"/>
          </p:nvPr>
        </p:nvSpPr>
        <p:spPr>
          <a:xfrm>
            <a:off x="468313" y="871538"/>
            <a:ext cx="8207375" cy="5437187"/>
          </a:xfrm>
        </p:spPr>
        <p:txBody>
          <a:bodyPr/>
          <a:lstStyle/>
          <a:p>
            <a:pPr>
              <a:lnSpc>
                <a:spcPct val="120000"/>
              </a:lnSpc>
            </a:pPr>
            <a:r>
              <a:rPr lang="en-US" altLang="zh-CN"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将文本与正则表达式进行匹配，每次读入一个输入字符，直到找到一个匹配的模式。</a:t>
            </a:r>
            <a:r>
              <a:rPr lang="zh-CN" altLang="en-US" sz="2800" b="1">
                <a:solidFill>
                  <a:srgbClr val="0099FF"/>
                </a:solidFill>
                <a:latin typeface="Times New Roman" panose="02020603050405020304" pitchFamily="18" charset="0"/>
                <a:ea typeface="楷体" panose="02010609060101010101" pitchFamily="49" charset="-122"/>
                <a:cs typeface="Times New Roman" panose="02020603050405020304" pitchFamily="18" charset="0"/>
              </a:rPr>
              <a:t>若找到一个匹配的模式则执行相关的动作</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（包括返回一个标记）。如果</a:t>
            </a:r>
            <a:r>
              <a:rPr lang="zh-CN" altLang="en-US" sz="2800" b="1">
                <a:solidFill>
                  <a:srgbClr val="0099FF"/>
                </a:solidFill>
                <a:latin typeface="Times New Roman" panose="02020603050405020304" pitchFamily="18" charset="0"/>
                <a:ea typeface="楷体" panose="02010609060101010101" pitchFamily="49" charset="-122"/>
                <a:cs typeface="Times New Roman" panose="02020603050405020304" pitchFamily="18" charset="0"/>
              </a:rPr>
              <a:t>没有</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可匹配的正则表达式，则会</a:t>
            </a:r>
            <a:r>
              <a:rPr lang="zh-CN" altLang="en-US" sz="2800" b="1">
                <a:solidFill>
                  <a:srgbClr val="0099FF"/>
                </a:solidFill>
                <a:latin typeface="Times New Roman" panose="02020603050405020304" pitchFamily="18" charset="0"/>
                <a:ea typeface="楷体" panose="02010609060101010101" pitchFamily="49" charset="-122"/>
                <a:cs typeface="Times New Roman" panose="02020603050405020304" pitchFamily="18" charset="0"/>
              </a:rPr>
              <a:t>停止</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进一步的处理，并</a:t>
            </a:r>
            <a:r>
              <a:rPr lang="zh-CN" altLang="en-US" sz="2800" b="1">
                <a:solidFill>
                  <a:srgbClr val="0099FF"/>
                </a:solidFill>
                <a:latin typeface="Times New Roman" panose="02020603050405020304" pitchFamily="18" charset="0"/>
                <a:ea typeface="楷体" panose="02010609060101010101" pitchFamily="49" charset="-122"/>
                <a:cs typeface="Times New Roman" panose="02020603050405020304" pitchFamily="18" charset="0"/>
              </a:rPr>
              <a:t>显示一个错误消息</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pPr>
            <a:r>
              <a:rPr lang="en-US" altLang="zh-CN"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程序有三个部分，用 </a:t>
            </a:r>
            <a:r>
              <a:rPr lang="en-US" altLang="zh-CN" sz="2800" b="1">
                <a:solidFill>
                  <a:srgbClr val="FF33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符号隔开。</a:t>
            </a:r>
            <a:r>
              <a:rPr lang="zh-CN" altLang="en-US" sz="2800" b="1">
                <a:solidFill>
                  <a:srgbClr val="0033CC"/>
                </a:solidFill>
                <a:latin typeface="Times New Roman" panose="02020603050405020304" pitchFamily="18" charset="0"/>
                <a:ea typeface="楷体" panose="02010609060101010101" pitchFamily="49" charset="-122"/>
                <a:cs typeface="Times New Roman" panose="02020603050405020304" pitchFamily="18" charset="0"/>
              </a:rPr>
              <a:t>第一部分和最后一个部分</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是</a:t>
            </a:r>
            <a:r>
              <a:rPr lang="zh-CN" altLang="en-US" sz="2800" b="1">
                <a:solidFill>
                  <a:srgbClr val="0099FF"/>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a:solidFill>
                  <a:srgbClr val="0099FF"/>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sz="2800" b="1">
                <a:solidFill>
                  <a:srgbClr val="0099FF"/>
                </a:solidFill>
                <a:latin typeface="Times New Roman" panose="02020603050405020304" pitchFamily="18" charset="0"/>
                <a:ea typeface="楷体" panose="02010609060101010101" pitchFamily="49" charset="-122"/>
                <a:cs typeface="Times New Roman" panose="02020603050405020304" pitchFamily="18" charset="0"/>
              </a:rPr>
              <a:t>代码</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a:solidFill>
                  <a:srgbClr val="0033CC"/>
                </a:solidFill>
                <a:latin typeface="Times New Roman" panose="02020603050405020304" pitchFamily="18" charset="0"/>
                <a:ea typeface="楷体" panose="02010609060101010101" pitchFamily="49" charset="-122"/>
                <a:cs typeface="Times New Roman" panose="02020603050405020304" pitchFamily="18" charset="0"/>
              </a:rPr>
              <a:t>中间</a:t>
            </a:r>
            <a:r>
              <a:rPr lang="zh-CN" altLang="en-US" sz="2800" b="1">
                <a:solidFill>
                  <a:srgbClr val="0099FF"/>
                </a:solidFill>
                <a:latin typeface="Times New Roman" panose="02020603050405020304" pitchFamily="18" charset="0"/>
                <a:ea typeface="楷体" panose="02010609060101010101" pitchFamily="49" charset="-122"/>
                <a:cs typeface="Times New Roman" panose="02020603050405020304" pitchFamily="18" charset="0"/>
              </a:rPr>
              <a:t>由一系列规则构成</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将这些规则翻译为词法分析器。每一个规则包含一个正则表达式以及该正则表达式得到匹配时要运行的一些代码。没有得到匹配的文本则简单地拷贝到标准输出。</a:t>
            </a:r>
          </a:p>
          <a:p>
            <a:pPr>
              <a:lnSpc>
                <a:spcPct val="120000"/>
              </a:lnSpc>
            </a:pPr>
            <a:endParaRPr lang="zh-CN" altLang="en-US" sz="28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1988" name="灯片编号占位符 3">
            <a:extLst>
              <a:ext uri="{FF2B5EF4-FFF2-40B4-BE49-F238E27FC236}">
                <a16:creationId xmlns:a16="http://schemas.microsoft.com/office/drawing/2014/main" id="{489F4175-603B-43D3-8084-ECE12C409D4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9906413A-0670-4E87-9371-7208F552C4E6}"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37</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F7E694BC-2A7A-4B35-8CDD-1F81259FF085}"/>
              </a:ext>
            </a:extLst>
          </p:cNvPr>
          <p:cNvSpPr>
            <a:spLocks noGrp="1"/>
          </p:cNvSpPr>
          <p:nvPr>
            <p:ph type="title"/>
          </p:nvPr>
        </p:nvSpPr>
        <p:spPr>
          <a:xfrm>
            <a:off x="468313" y="0"/>
            <a:ext cx="8218487" cy="817563"/>
          </a:xfrm>
        </p:spPr>
        <p:txBody>
          <a:bodyPr/>
          <a:lstStyle/>
          <a:p>
            <a:pPr eaLnBrk="1" hangingPunct="1">
              <a:defRPr/>
            </a:pPr>
            <a:r>
              <a:rPr lang="en-US" altLang="zh-CN" b="1" dirty="0">
                <a:effectLst>
                  <a:outerShdw blurRad="38100" dist="38100" dir="2700000" algn="tl">
                    <a:srgbClr val="000000">
                      <a:alpha val="43137"/>
                    </a:srgbClr>
                  </a:outerShdw>
                </a:effectLst>
              </a:rPr>
              <a:t>Lex</a:t>
            </a:r>
            <a:r>
              <a:rPr lang="zh-CN" altLang="en-US" b="1" dirty="0">
                <a:effectLst>
                  <a:outerShdw blurRad="38100" dist="38100" dir="2700000" algn="tl">
                    <a:srgbClr val="000000">
                      <a:alpha val="43137"/>
                    </a:srgbClr>
                  </a:outerShdw>
                </a:effectLst>
              </a:rPr>
              <a:t>中的正则表达式</a:t>
            </a:r>
            <a:endParaRPr lang="zh-CN" altLang="en-US" sz="2800" b="1" dirty="0">
              <a:effectLst>
                <a:outerShdw blurRad="38100" dist="38100" dir="2700000" algn="tl">
                  <a:srgbClr val="000000">
                    <a:alpha val="43137"/>
                  </a:srgbClr>
                </a:outerShdw>
              </a:effectLst>
            </a:endParaRPr>
          </a:p>
        </p:txBody>
      </p:sp>
      <p:graphicFrame>
        <p:nvGraphicFramePr>
          <p:cNvPr id="4" name="内容占位符 3">
            <a:extLst>
              <a:ext uri="{FF2B5EF4-FFF2-40B4-BE49-F238E27FC236}">
                <a16:creationId xmlns:a16="http://schemas.microsoft.com/office/drawing/2014/main" id="{351F850B-9595-4B0A-973D-5B3EC66663EA}"/>
              </a:ext>
            </a:extLst>
          </p:cNvPr>
          <p:cNvGraphicFramePr>
            <a:graphicFrameLocks noGrp="1"/>
          </p:cNvGraphicFramePr>
          <p:nvPr>
            <p:ph idx="1"/>
          </p:nvPr>
        </p:nvGraphicFramePr>
        <p:xfrm>
          <a:off x="107950" y="981075"/>
          <a:ext cx="9001125" cy="5761035"/>
        </p:xfrm>
        <a:graphic>
          <a:graphicData uri="http://schemas.openxmlformats.org/drawingml/2006/table">
            <a:tbl>
              <a:tblPr firstRow="1" bandRow="1">
                <a:tableStyleId>{93296810-A885-4BE3-A3E7-6D5BEEA58F35}</a:tableStyleId>
              </a:tblPr>
              <a:tblGrid>
                <a:gridCol w="1669670">
                  <a:extLst>
                    <a:ext uri="{9D8B030D-6E8A-4147-A177-3AD203B41FA5}">
                      <a16:colId xmlns:a16="http://schemas.microsoft.com/office/drawing/2014/main" val="20000"/>
                    </a:ext>
                  </a:extLst>
                </a:gridCol>
                <a:gridCol w="6025714">
                  <a:extLst>
                    <a:ext uri="{9D8B030D-6E8A-4147-A177-3AD203B41FA5}">
                      <a16:colId xmlns:a16="http://schemas.microsoft.com/office/drawing/2014/main" val="20001"/>
                    </a:ext>
                  </a:extLst>
                </a:gridCol>
                <a:gridCol w="1305741">
                  <a:extLst>
                    <a:ext uri="{9D8B030D-6E8A-4147-A177-3AD203B41FA5}">
                      <a16:colId xmlns:a16="http://schemas.microsoft.com/office/drawing/2014/main" val="20002"/>
                    </a:ext>
                  </a:extLst>
                </a:gridCol>
              </a:tblGrid>
              <a:tr h="441798">
                <a:tc>
                  <a:txBody>
                    <a:bodyPr/>
                    <a:lstStyle/>
                    <a:p>
                      <a:pPr algn="ct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表达式</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匹配符号</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举例</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1798">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c</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单个非运算符字符</a:t>
                      </a:r>
                      <a:r>
                        <a:rPr lang="zh-CN" altLang="en-US" sz="2200" b="1" baseline="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b="1" baseline="0" dirty="0">
                          <a:latin typeface="Times New Roman" panose="02020603050405020304" pitchFamily="18" charset="0"/>
                          <a:ea typeface="楷体" panose="02010609060101010101" pitchFamily="49" charset="-122"/>
                          <a:cs typeface="Times New Roman" panose="02020603050405020304" pitchFamily="18" charset="0"/>
                        </a:rPr>
                        <a:t>c</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4646">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\c</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转义符：字符</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的字面值</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(literal value)</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1798">
                <a:tc>
                  <a:txBody>
                    <a:bodyPr/>
                    <a:lstStyle/>
                    <a:p>
                      <a:r>
                        <a:rPr lang="he-IL" altLang="zh-CN" sz="22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a:t>
                      </a:r>
                      <a:r>
                        <a:rPr lang="he-IL" altLang="zh-CN" sz="22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串</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的字面值</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he-IL" altLang="zh-CN" sz="22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r>
                        <a:rPr lang="he-IL" altLang="zh-CN" sz="22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1798">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除换行符之外的任何字符</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a.*b</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1798">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一行的开始</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abc</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1798">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一行的结尾</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abc</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1798">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字符类（字符串</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中的任一个字符）</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abc</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11319">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补集字符类（不在串</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中的任一个字符）</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abc</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41798">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r{m, n}</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最少</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个，最多</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个</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的重复出现</a:t>
                      </a: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a{1,5}</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41798">
                <a:tc>
                  <a:txBody>
                    <a:bodyPr/>
                    <a:lstStyle/>
                    <a:p>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200" b="1" baseline="-25000" dirty="0">
                          <a:latin typeface="Times New Roman" panose="02020603050405020304" pitchFamily="18" charset="0"/>
                          <a:ea typeface="楷体" panose="02010609060101010101" pitchFamily="49" charset="-122"/>
                          <a:cs typeface="Times New Roman" panose="02020603050405020304" pitchFamily="18" charset="0"/>
                        </a:rPr>
                        <a:t>1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r</a:t>
                      </a:r>
                      <a:r>
                        <a:rPr lang="en-US" altLang="zh-CN" sz="2200" b="1" baseline="-25000" dirty="0">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200" b="1" baseline="-25000"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后面跟着</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2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200" b="1" baseline="-25000" dirty="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200" b="1" baseline="-25000"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abc</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/123</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788888">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2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与之前讲的一样：</a:t>
                      </a:r>
                      <a:r>
                        <a:rPr lang="en-US" altLang="zh-CN" sz="22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r*, r+, r?  (</a:t>
                      </a:r>
                      <a:r>
                        <a:rPr lang="zh-CN" altLang="en-US" sz="22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重复）</a:t>
                      </a:r>
                      <a:r>
                        <a:rPr lang="en-US" altLang="zh-CN" sz="22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r</a:t>
                      </a:r>
                      <a:r>
                        <a:rPr lang="en-US" altLang="zh-CN" sz="2200" b="1" baseline="-25000"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2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r</a:t>
                      </a:r>
                      <a:r>
                        <a:rPr lang="en-US" altLang="zh-CN" sz="2200" b="1" baseline="-25000"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200" b="1" baseline="0"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（连接） </a:t>
                      </a:r>
                      <a:r>
                        <a:rPr lang="en-US" altLang="zh-CN" sz="22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200" b="1" baseline="-25000"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2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 r</a:t>
                      </a:r>
                      <a:r>
                        <a:rPr lang="en-US" altLang="zh-CN" sz="2200" b="1" baseline="-25000"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200" b="1" baseline="0"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（或）</a:t>
                      </a:r>
                      <a:endParaRPr lang="zh-CN" altLang="en-US" sz="22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endParaRPr>
                    </a:p>
                  </a:txBody>
                  <a:tcPr marL="91441" marR="91441"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hMerge="1">
                  <a:txBody>
                    <a:bodyPr/>
                    <a:lstStyle/>
                    <a:p>
                      <a:endParaRPr lang="zh-CN" altLang="en-US" sz="2000" b="1" dirty="0"/>
                    </a:p>
                  </a:txBody>
                  <a:tcPr/>
                </a:tc>
                <a:tc hMerge="1">
                  <a:txBody>
                    <a:bodyPr/>
                    <a:lstStyle/>
                    <a:p>
                      <a:endParaRPr lang="zh-CN" altLang="en-US" sz="2000" b="1" dirty="0"/>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a:extLst>
              <a:ext uri="{FF2B5EF4-FFF2-40B4-BE49-F238E27FC236}">
                <a16:creationId xmlns:a16="http://schemas.microsoft.com/office/drawing/2014/main" id="{5D3BEC4D-2053-42B4-B500-5FED914D173A}"/>
              </a:ext>
            </a:extLst>
          </p:cNvPr>
          <p:cNvSpPr>
            <a:spLocks noGrp="1" noChangeArrowheads="1"/>
          </p:cNvSpPr>
          <p:nvPr>
            <p:ph type="title"/>
          </p:nvPr>
        </p:nvSpPr>
        <p:spPr/>
        <p:txBody>
          <a:bodyPr/>
          <a:lstStyle/>
          <a:p>
            <a:pPr eaLnBrk="1" hangingPunct="1">
              <a:defRPr/>
            </a:pPr>
            <a:r>
              <a:rPr lang="zh-CN" altLang="en-US" b="1" dirty="0">
                <a:solidFill>
                  <a:srgbClr val="C00000"/>
                </a:solidFill>
              </a:rPr>
              <a:t>正则表达式示例</a:t>
            </a:r>
          </a:p>
        </p:txBody>
      </p:sp>
      <p:sp>
        <p:nvSpPr>
          <p:cNvPr id="44035" name="内容占位符 1">
            <a:extLst>
              <a:ext uri="{FF2B5EF4-FFF2-40B4-BE49-F238E27FC236}">
                <a16:creationId xmlns:a16="http://schemas.microsoft.com/office/drawing/2014/main" id="{71839F58-5EBE-4E3B-9A1D-6CD0BAF4DA5A}"/>
              </a:ext>
            </a:extLst>
          </p:cNvPr>
          <p:cNvSpPr>
            <a:spLocks noGrp="1" noChangeArrowheads="1"/>
          </p:cNvSpPr>
          <p:nvPr>
            <p:ph idx="1"/>
          </p:nvPr>
        </p:nvSpPr>
        <p:spPr/>
        <p:txBody>
          <a:bodyPr/>
          <a:lstStyle/>
          <a:p>
            <a:endParaRPr lang="zh-CN" altLang="en-US"/>
          </a:p>
        </p:txBody>
      </p:sp>
      <p:graphicFrame>
        <p:nvGraphicFramePr>
          <p:cNvPr id="5" name="Group 58">
            <a:extLst>
              <a:ext uri="{FF2B5EF4-FFF2-40B4-BE49-F238E27FC236}">
                <a16:creationId xmlns:a16="http://schemas.microsoft.com/office/drawing/2014/main" id="{4E74C0A3-DDDE-4496-9030-2A55E99A4C57}"/>
              </a:ext>
            </a:extLst>
          </p:cNvPr>
          <p:cNvGraphicFramePr>
            <a:graphicFrameLocks/>
          </p:cNvGraphicFramePr>
          <p:nvPr/>
        </p:nvGraphicFramePr>
        <p:xfrm>
          <a:off x="539750" y="1474788"/>
          <a:ext cx="8280400" cy="3754438"/>
        </p:xfrm>
        <a:graphic>
          <a:graphicData uri="http://schemas.openxmlformats.org/drawingml/2006/table">
            <a:tbl>
              <a:tblPr/>
              <a:tblGrid>
                <a:gridCol w="2176326">
                  <a:extLst>
                    <a:ext uri="{9D8B030D-6E8A-4147-A177-3AD203B41FA5}">
                      <a16:colId xmlns:a16="http://schemas.microsoft.com/office/drawing/2014/main" val="20000"/>
                    </a:ext>
                  </a:extLst>
                </a:gridCol>
                <a:gridCol w="6104074">
                  <a:extLst>
                    <a:ext uri="{9D8B030D-6E8A-4147-A177-3AD203B41FA5}">
                      <a16:colId xmlns:a16="http://schemas.microsoft.com/office/drawing/2014/main" val="20001"/>
                    </a:ext>
                  </a:extLst>
                </a:gridCol>
              </a:tblGrid>
              <a:tr h="668602">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bg1"/>
                          </a:solidFill>
                          <a:effectLst/>
                          <a:latin typeface="楷体" panose="02010609060101010101" pitchFamily="49" charset="-122"/>
                          <a:ea typeface="楷体" panose="02010609060101010101" pitchFamily="49" charset="-122"/>
                          <a:cs typeface="Arial" pitchFamily="34" charset="0"/>
                        </a:rPr>
                        <a:t>正则表达式 </a:t>
                      </a:r>
                      <a:endParaRPr kumimoji="0" lang="zh-CN" altLang="en-US" sz="2800" b="1" i="0" u="none" strike="noStrike" cap="none" normalizeH="0" baseline="0" dirty="0">
                        <a:ln>
                          <a:noFill/>
                        </a:ln>
                        <a:solidFill>
                          <a:schemeClr val="bg1"/>
                        </a:solidFill>
                        <a:effectLst/>
                        <a:latin typeface="楷体" panose="02010609060101010101" pitchFamily="49" charset="-122"/>
                        <a:ea typeface="楷体" panose="02010609060101010101" pitchFamily="49" charset="-122"/>
                      </a:endParaRPr>
                    </a:p>
                  </a:txBody>
                  <a:tcPr marL="0" marR="0" marT="0" marB="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C00000"/>
                    </a:solid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bg1"/>
                          </a:solidFill>
                          <a:effectLst/>
                          <a:latin typeface="楷体" panose="02010609060101010101" pitchFamily="49" charset="-122"/>
                          <a:ea typeface="楷体" panose="02010609060101010101" pitchFamily="49" charset="-122"/>
                          <a:cs typeface="Arial" pitchFamily="34" charset="0"/>
                        </a:rPr>
                        <a:t>含义 </a:t>
                      </a:r>
                      <a:endParaRPr kumimoji="0" lang="zh-CN" altLang="en-US" sz="2800" b="1" i="0" u="none" strike="noStrike" cap="none" normalizeH="0" baseline="0" dirty="0">
                        <a:ln>
                          <a:noFill/>
                        </a:ln>
                        <a:solidFill>
                          <a:schemeClr val="bg1"/>
                        </a:solidFill>
                        <a:effectLst/>
                        <a:latin typeface="楷体" panose="02010609060101010101" pitchFamily="49" charset="-122"/>
                        <a:ea typeface="楷体" panose="02010609060101010101" pitchFamily="49" charset="-122"/>
                      </a:endParaRPr>
                    </a:p>
                  </a:txBody>
                  <a:tcPr marL="0" marR="0" marT="0" marB="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C00000"/>
                    </a:solidFill>
                  </a:tcPr>
                </a:tc>
                <a:extLst>
                  <a:ext uri="{0D108BD9-81ED-4DB2-BD59-A6C34878D82A}">
                    <a16:rowId xmlns:a16="http://schemas.microsoft.com/office/drawing/2014/main" val="10000"/>
                  </a:ext>
                </a:extLst>
              </a:tr>
              <a:tr h="1028612">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joke[</a:t>
                      </a:r>
                      <a:r>
                        <a:rPr kumimoji="0" lang="en-US" altLang="zh-CN" sz="2400" b="1" i="0" u="none" strike="noStrike" cap="none" normalizeH="0" baseline="0" dirty="0" err="1">
                          <a:ln>
                            <a:noFill/>
                          </a:ln>
                          <a:solidFill>
                            <a:srgbClr val="000000"/>
                          </a:solidFill>
                          <a:effectLst/>
                          <a:latin typeface="+mn-lt"/>
                          <a:ea typeface="楷体" panose="02010609060101010101" pitchFamily="49" charset="-122"/>
                          <a:cs typeface="Arial" pitchFamily="34" charset="0"/>
                        </a:rPr>
                        <a:t>rs</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 </a:t>
                      </a:r>
                      <a:endParaRPr kumimoji="0" lang="en-US" altLang="zh-CN" sz="2400" b="1" i="0" u="none" strike="noStrike" cap="none" normalizeH="0" baseline="0" dirty="0">
                        <a:ln>
                          <a:noFill/>
                        </a:ln>
                        <a:solidFill>
                          <a:schemeClr val="tx1"/>
                        </a:solidFill>
                        <a:effectLst/>
                        <a:latin typeface="+mn-lt"/>
                        <a:ea typeface="楷体" panose="02010609060101010101" pitchFamily="49" charset="-122"/>
                      </a:endParaRPr>
                    </a:p>
                  </a:txBody>
                  <a:tcPr marL="0" marR="0" marT="0" marB="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匹配 </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jokes </a:t>
                      </a: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或 </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joker</a:t>
                      </a: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a:t>
                      </a:r>
                      <a:endParaRPr kumimoji="0" lang="zh-CN" altLang="en-US" sz="2400" b="1" i="0" u="none" strike="noStrike" cap="none" normalizeH="0" baseline="0" dirty="0">
                        <a:ln>
                          <a:noFill/>
                        </a:ln>
                        <a:solidFill>
                          <a:schemeClr val="tx1"/>
                        </a:solidFill>
                        <a:effectLst/>
                        <a:latin typeface="+mn-lt"/>
                        <a:ea typeface="楷体" panose="02010609060101010101" pitchFamily="49" charset="-122"/>
                      </a:endParaRPr>
                    </a:p>
                  </a:txBody>
                  <a:tcPr marL="0" marR="0" marT="0" marB="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1028612">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mn-lt"/>
                          <a:ea typeface="楷体" panose="02010609060101010101" pitchFamily="49" charset="-122"/>
                          <a:cs typeface="Arial" pitchFamily="34" charset="0"/>
                        </a:rPr>
                        <a:t>A{1,2}shis+ </a:t>
                      </a:r>
                      <a:endParaRPr kumimoji="0" lang="en-US" altLang="zh-CN" sz="2400" b="1" i="0" u="none" strike="noStrike" cap="none" normalizeH="0" baseline="0">
                        <a:ln>
                          <a:noFill/>
                        </a:ln>
                        <a:solidFill>
                          <a:schemeClr val="tx1"/>
                        </a:solidFill>
                        <a:effectLst/>
                        <a:latin typeface="+mn-lt"/>
                        <a:ea typeface="楷体" panose="02010609060101010101" pitchFamily="49" charset="-122"/>
                      </a:endParaRPr>
                    </a:p>
                  </a:txBody>
                  <a:tcPr marL="0" marR="0" marT="0" marB="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匹配 </a:t>
                      </a:r>
                      <a:r>
                        <a:rPr kumimoji="0" lang="en-US" altLang="zh-CN" sz="2400" b="1" i="0" u="none" strike="noStrike" cap="none" normalizeH="0" baseline="0" dirty="0" err="1">
                          <a:ln>
                            <a:noFill/>
                          </a:ln>
                          <a:solidFill>
                            <a:srgbClr val="000000"/>
                          </a:solidFill>
                          <a:effectLst/>
                          <a:latin typeface="+mn-lt"/>
                          <a:ea typeface="楷体" panose="02010609060101010101" pitchFamily="49" charset="-122"/>
                          <a:cs typeface="Arial" pitchFamily="34" charset="0"/>
                        </a:rPr>
                        <a:t>AAshis</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 </a:t>
                      </a:r>
                      <a:r>
                        <a:rPr kumimoji="0" lang="en-US" altLang="zh-CN" sz="2400" b="1" i="0" u="none" strike="noStrike" cap="none" normalizeH="0" baseline="0" dirty="0" err="1">
                          <a:ln>
                            <a:noFill/>
                          </a:ln>
                          <a:solidFill>
                            <a:srgbClr val="000000"/>
                          </a:solidFill>
                          <a:effectLst/>
                          <a:latin typeface="+mn-lt"/>
                          <a:ea typeface="楷体" panose="02010609060101010101" pitchFamily="49" charset="-122"/>
                          <a:cs typeface="Arial" pitchFamily="34" charset="0"/>
                        </a:rPr>
                        <a:t>Ashis</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 </a:t>
                      </a:r>
                      <a:r>
                        <a:rPr kumimoji="0" lang="en-US" altLang="zh-CN" sz="2400" b="1" i="0" u="none" strike="noStrike" cap="none" normalizeH="0" baseline="0" dirty="0" err="1">
                          <a:ln>
                            <a:noFill/>
                          </a:ln>
                          <a:solidFill>
                            <a:srgbClr val="000000"/>
                          </a:solidFill>
                          <a:effectLst/>
                          <a:latin typeface="+mn-lt"/>
                          <a:ea typeface="楷体" panose="02010609060101010101" pitchFamily="49" charset="-122"/>
                          <a:cs typeface="Arial" pitchFamily="34" charset="0"/>
                        </a:rPr>
                        <a:t>Ashiss</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 </a:t>
                      </a:r>
                      <a:r>
                        <a:rPr kumimoji="0" lang="en-US" altLang="zh-CN" sz="2400" b="1" i="0" u="none" strike="noStrike" cap="none" normalizeH="0" baseline="0" dirty="0" err="1">
                          <a:ln>
                            <a:noFill/>
                          </a:ln>
                          <a:solidFill>
                            <a:srgbClr val="000000"/>
                          </a:solidFill>
                          <a:effectLst/>
                          <a:latin typeface="+mn-lt"/>
                          <a:ea typeface="楷体" panose="02010609060101010101" pitchFamily="49" charset="-122"/>
                          <a:cs typeface="Arial" pitchFamily="34" charset="0"/>
                        </a:rPr>
                        <a:t>Ashisss</a:t>
                      </a: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a:t>
                      </a:r>
                      <a:endParaRPr kumimoji="0" lang="zh-CN" altLang="en-US" sz="2400" b="1" i="0" u="none" strike="noStrike" cap="none" normalizeH="0" baseline="0" dirty="0">
                        <a:ln>
                          <a:noFill/>
                        </a:ln>
                        <a:solidFill>
                          <a:schemeClr val="tx1"/>
                        </a:solidFill>
                        <a:effectLst/>
                        <a:latin typeface="+mn-lt"/>
                        <a:ea typeface="楷体" panose="02010609060101010101" pitchFamily="49" charset="-122"/>
                      </a:endParaRPr>
                    </a:p>
                  </a:txBody>
                  <a:tcPr marL="0" marR="0" marT="0" marB="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1028612">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(A[b-e])+ </a:t>
                      </a:r>
                      <a:endParaRPr kumimoji="0" lang="en-US" altLang="zh-CN" sz="2400" b="1" i="0" u="none" strike="noStrike" cap="none" normalizeH="0" baseline="0" dirty="0">
                        <a:ln>
                          <a:noFill/>
                        </a:ln>
                        <a:solidFill>
                          <a:schemeClr val="tx1"/>
                        </a:solidFill>
                        <a:effectLst/>
                        <a:latin typeface="+mn-lt"/>
                        <a:ea typeface="楷体" panose="02010609060101010101" pitchFamily="49" charset="-122"/>
                      </a:endParaRPr>
                    </a:p>
                  </a:txBody>
                  <a:tcPr marL="0" marR="0" marT="0" marB="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匹配在 </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A </a:t>
                      </a: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出现位置后跟随的从 </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b </a:t>
                      </a: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到 </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e </a:t>
                      </a: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的所有字符中的 </a:t>
                      </a:r>
                      <a:r>
                        <a:rPr kumimoji="0" lang="en-US" altLang="zh-CN" sz="2400" b="1" i="0" u="none" strike="noStrike" cap="none" normalizeH="0" baseline="0" dirty="0">
                          <a:ln>
                            <a:noFill/>
                          </a:ln>
                          <a:solidFill>
                            <a:srgbClr val="000000"/>
                          </a:solidFill>
                          <a:effectLst/>
                          <a:latin typeface="+mn-lt"/>
                          <a:ea typeface="楷体" panose="02010609060101010101" pitchFamily="49" charset="-122"/>
                          <a:cs typeface="Arial" pitchFamily="34" charset="0"/>
                        </a:rPr>
                        <a:t>1 </a:t>
                      </a:r>
                      <a:r>
                        <a:rPr kumimoji="0" lang="zh-CN" altLang="en-US" sz="2400" b="1" i="0" u="none" strike="noStrike" cap="none" normalizeH="0" baseline="0" dirty="0">
                          <a:ln>
                            <a:noFill/>
                          </a:ln>
                          <a:solidFill>
                            <a:srgbClr val="000000"/>
                          </a:solidFill>
                          <a:effectLst/>
                          <a:latin typeface="+mn-lt"/>
                          <a:ea typeface="楷体" panose="02010609060101010101" pitchFamily="49" charset="-122"/>
                          <a:cs typeface="Arial" pitchFamily="34" charset="0"/>
                        </a:rPr>
                        <a:t>个或 多个。</a:t>
                      </a:r>
                      <a:endParaRPr kumimoji="0" lang="zh-CN" altLang="en-US" sz="2400" b="1" i="0" u="none" strike="noStrike" cap="none" normalizeH="0" baseline="0" dirty="0">
                        <a:ln>
                          <a:noFill/>
                        </a:ln>
                        <a:solidFill>
                          <a:schemeClr val="tx1"/>
                        </a:solidFill>
                        <a:effectLst/>
                        <a:latin typeface="+mn-lt"/>
                        <a:ea typeface="楷体" panose="02010609060101010101" pitchFamily="49" charset="-122"/>
                      </a:endParaRPr>
                    </a:p>
                  </a:txBody>
                  <a:tcPr marL="0" marR="0" marT="0" marB="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668BD-A122-4A9C-8FE5-E4C051AD2A0E}"/>
              </a:ext>
            </a:extLst>
          </p:cNvPr>
          <p:cNvSpPr>
            <a:spLocks noGrp="1"/>
          </p:cNvSpPr>
          <p:nvPr>
            <p:ph type="title"/>
          </p:nvPr>
        </p:nvSpPr>
        <p:spPr/>
        <p:txBody>
          <a:bodyPr/>
          <a:lstStyle/>
          <a:p>
            <a:pPr>
              <a:defRPr/>
            </a:pPr>
            <a:r>
              <a:rPr lang="zh-CN" altLang="en-US" dirty="0"/>
              <a:t>其它可能有帮助的书籍</a:t>
            </a:r>
          </a:p>
        </p:txBody>
      </p:sp>
      <p:pic>
        <p:nvPicPr>
          <p:cNvPr id="13315" name="图片 3">
            <a:extLst>
              <a:ext uri="{FF2B5EF4-FFF2-40B4-BE49-F238E27FC236}">
                <a16:creationId xmlns:a16="http://schemas.microsoft.com/office/drawing/2014/main" id="{ABDC7FD9-94D5-4880-A514-E1796A48D5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729038"/>
            <a:ext cx="2103438"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4">
            <a:extLst>
              <a:ext uri="{FF2B5EF4-FFF2-40B4-BE49-F238E27FC236}">
                <a16:creationId xmlns:a16="http://schemas.microsoft.com/office/drawing/2014/main" id="{B72781AC-5BE6-4106-A56C-02D19138AC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3730625"/>
            <a:ext cx="2087562"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2">
            <a:extLst>
              <a:ext uri="{FF2B5EF4-FFF2-40B4-BE49-F238E27FC236}">
                <a16:creationId xmlns:a16="http://schemas.microsoft.com/office/drawing/2014/main" id="{F16A4A22-E78C-4916-B5F3-DC8C05D76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729038"/>
            <a:ext cx="2016125" cy="269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2">
            <a:extLst>
              <a:ext uri="{FF2B5EF4-FFF2-40B4-BE49-F238E27FC236}">
                <a16:creationId xmlns:a16="http://schemas.microsoft.com/office/drawing/2014/main" id="{69CA4B30-0B9E-4627-8D97-5872D5A29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5338" y="3729038"/>
            <a:ext cx="2155825"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9" name="内容占位符 2">
            <a:extLst>
              <a:ext uri="{FF2B5EF4-FFF2-40B4-BE49-F238E27FC236}">
                <a16:creationId xmlns:a16="http://schemas.microsoft.com/office/drawing/2014/main" id="{FCC37D70-E502-4B5E-B02D-5B47D2D2E0FE}"/>
              </a:ext>
            </a:extLst>
          </p:cNvPr>
          <p:cNvSpPr>
            <a:spLocks noGrp="1" noChangeArrowheads="1"/>
          </p:cNvSpPr>
          <p:nvPr>
            <p:ph idx="1"/>
          </p:nvPr>
        </p:nvSpPr>
        <p:spPr>
          <a:xfrm>
            <a:off x="323850" y="1268413"/>
            <a:ext cx="8640763" cy="3097212"/>
          </a:xfrm>
        </p:spPr>
        <p:txBody>
          <a:bodyPr/>
          <a:lstStyle/>
          <a:p>
            <a:pPr eaLnBrk="1" hangingPunct="1">
              <a:buFont typeface="Wingdings" panose="05000000000000000000" pitchFamily="2" charset="2"/>
              <a:buChar char="n"/>
            </a:pPr>
            <a:r>
              <a:rPr lang="en-US" altLang="zh-CN" sz="1800"/>
              <a:t>【</a:t>
            </a:r>
            <a:r>
              <a:rPr lang="zh-CN" altLang="en-US" sz="1800"/>
              <a:t>鲸书</a:t>
            </a:r>
            <a:r>
              <a:rPr lang="en-US" altLang="zh-CN" sz="1800"/>
              <a:t>】Steven S. Muchnick, </a:t>
            </a:r>
            <a:r>
              <a:rPr lang="en-US" altLang="zh-CN" sz="1800">
                <a:solidFill>
                  <a:srgbClr val="0033CC"/>
                </a:solidFill>
              </a:rPr>
              <a:t>Advanced Compiler Design and Implementation</a:t>
            </a:r>
            <a:r>
              <a:rPr lang="en-US" altLang="zh-CN" sz="1800"/>
              <a:t>, Morgan Kaufmann Publishers, 1997. </a:t>
            </a:r>
          </a:p>
          <a:p>
            <a:pPr eaLnBrk="1" hangingPunct="1">
              <a:buFont typeface="Wingdings" panose="05000000000000000000" pitchFamily="2" charset="2"/>
              <a:buChar char="n"/>
            </a:pPr>
            <a:r>
              <a:rPr lang="en-US" altLang="zh-CN" sz="1800"/>
              <a:t>Randy Allen , Ken Kennedy, </a:t>
            </a:r>
            <a:r>
              <a:rPr lang="en-US" altLang="zh-CN" sz="1800">
                <a:solidFill>
                  <a:srgbClr val="0033CC"/>
                </a:solidFill>
              </a:rPr>
              <a:t>Optimizing Compilers for Modern Architectures : A Dependence-based Approach</a:t>
            </a:r>
            <a:r>
              <a:rPr lang="en-US" altLang="zh-CN" sz="1800"/>
              <a:t>, Morgan Kaufmann Publishers, 2001</a:t>
            </a:r>
          </a:p>
          <a:p>
            <a:pPr eaLnBrk="1" hangingPunct="1">
              <a:buFont typeface="Wingdings" panose="05000000000000000000" pitchFamily="2" charset="2"/>
              <a:buChar char="n"/>
            </a:pPr>
            <a:r>
              <a:rPr lang="en-US" altLang="zh-CN" sz="1800"/>
              <a:t>【</a:t>
            </a:r>
            <a:r>
              <a:rPr lang="zh-CN" altLang="en-US" sz="1800"/>
              <a:t>橡树书</a:t>
            </a:r>
            <a:r>
              <a:rPr lang="en-US" altLang="zh-CN" sz="1800"/>
              <a:t>】Dick Grune,Ceriel J. H. Jacobs,Koen G. Langendoen,Henri E. Bal, </a:t>
            </a:r>
            <a:r>
              <a:rPr lang="en-US" altLang="zh-CN" sz="1800">
                <a:solidFill>
                  <a:srgbClr val="0033CC"/>
                </a:solidFill>
              </a:rPr>
              <a:t>Modern Compiler Design</a:t>
            </a:r>
            <a:r>
              <a:rPr lang="en-US" altLang="zh-CN" sz="1800"/>
              <a:t>, John Wiley &amp; Sons, 2000</a:t>
            </a:r>
          </a:p>
          <a:p>
            <a:pPr eaLnBrk="1" hangingPunct="1">
              <a:buFont typeface="Wingdings" panose="05000000000000000000" pitchFamily="2" charset="2"/>
              <a:buChar char="n"/>
            </a:pPr>
            <a:r>
              <a:rPr lang="en-US" altLang="zh-CN" sz="1800"/>
              <a:t>Keith Cooper ,  Linda Torczon, </a:t>
            </a:r>
            <a:r>
              <a:rPr lang="en-US" altLang="zh-CN" sz="1800">
                <a:solidFill>
                  <a:srgbClr val="0033CC"/>
                </a:solidFill>
              </a:rPr>
              <a:t>Engineering a Compiler</a:t>
            </a:r>
            <a:r>
              <a:rPr lang="en-US" altLang="zh-CN" sz="1800"/>
              <a:t>, Morgan Kaufmann Publishers, 2011</a:t>
            </a:r>
          </a:p>
          <a:p>
            <a:pPr eaLnBrk="1" hangingPunct="1">
              <a:buFont typeface="Wingdings" panose="05000000000000000000" pitchFamily="2" charset="2"/>
              <a:buChar char="n"/>
            </a:pPr>
            <a:endParaRPr lang="en-US" altLang="zh-CN"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a:extLst>
              <a:ext uri="{FF2B5EF4-FFF2-40B4-BE49-F238E27FC236}">
                <a16:creationId xmlns:a16="http://schemas.microsoft.com/office/drawing/2014/main" id="{9626A275-822E-4077-ABE8-4F068FE4EE7F}"/>
              </a:ext>
            </a:extLst>
          </p:cNvPr>
          <p:cNvSpPr>
            <a:spLocks noGrp="1" noChangeArrowheads="1"/>
          </p:cNvSpPr>
          <p:nvPr>
            <p:ph type="title"/>
          </p:nvPr>
        </p:nvSpPr>
        <p:spPr/>
        <p:txBody>
          <a:bodyPr/>
          <a:lstStyle/>
          <a:p>
            <a:pPr eaLnBrk="1" hangingPunct="1">
              <a:defRPr/>
            </a:pPr>
            <a:r>
              <a:rPr lang="zh-CN" altLang="en-US" b="1" dirty="0"/>
              <a:t>正则定义示例</a:t>
            </a:r>
          </a:p>
        </p:txBody>
      </p:sp>
      <p:sp>
        <p:nvSpPr>
          <p:cNvPr id="45059" name="Rectangle 3">
            <a:extLst>
              <a:ext uri="{FF2B5EF4-FFF2-40B4-BE49-F238E27FC236}">
                <a16:creationId xmlns:a16="http://schemas.microsoft.com/office/drawing/2014/main" id="{B907BB61-F624-42D7-B22E-FEE7BC4BCCAC}"/>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a:t>例：</a:t>
            </a:r>
            <a:r>
              <a:rPr lang="en-US" altLang="zh-CN"/>
              <a:t>C</a:t>
            </a:r>
            <a:r>
              <a:rPr lang="zh-CN" altLang="en-US"/>
              <a:t>语言标识符的定义：</a:t>
            </a:r>
          </a:p>
          <a:p>
            <a:pPr lvl="1" eaLnBrk="1" hangingPunct="1">
              <a:buFont typeface="Wingdings" panose="05000000000000000000" pitchFamily="2" charset="2"/>
              <a:buNone/>
            </a:pPr>
            <a:r>
              <a:rPr lang="zh-CN" altLang="en-US" sz="3000" i="1"/>
              <a:t>		</a:t>
            </a:r>
          </a:p>
          <a:p>
            <a:pPr lvl="1" eaLnBrk="1" hangingPunct="1">
              <a:buFont typeface="Wingdings" panose="05000000000000000000" pitchFamily="2" charset="2"/>
              <a:buNone/>
            </a:pPr>
            <a:r>
              <a:rPr lang="zh-CN" altLang="en-US" sz="3000" i="1">
                <a:solidFill>
                  <a:srgbClr val="0033CC"/>
                </a:solidFill>
              </a:rPr>
              <a:t>	</a:t>
            </a:r>
            <a:r>
              <a:rPr lang="en-US" altLang="zh-CN" sz="3000" i="1">
                <a:solidFill>
                  <a:srgbClr val="0033CC"/>
                </a:solidFill>
              </a:rPr>
              <a:t>letter_</a:t>
            </a:r>
            <a:r>
              <a:rPr lang="en-US" altLang="zh-CN" sz="3000">
                <a:solidFill>
                  <a:srgbClr val="0033CC"/>
                </a:solidFill>
              </a:rPr>
              <a:t>    </a:t>
            </a:r>
            <a:r>
              <a:rPr lang="en-US" altLang="zh-CN" sz="3000">
                <a:solidFill>
                  <a:srgbClr val="0033CC"/>
                </a:solidFill>
                <a:sym typeface="Symbol" panose="05050102010706020507" pitchFamily="18" charset="2"/>
              </a:rPr>
              <a:t></a:t>
            </a:r>
            <a:r>
              <a:rPr lang="en-US" altLang="zh-CN" sz="3000">
                <a:solidFill>
                  <a:srgbClr val="0033CC"/>
                </a:solidFill>
              </a:rPr>
              <a:t> A | B | · · · | Z | a| b| c · · · | z | _ </a:t>
            </a:r>
          </a:p>
          <a:p>
            <a:pPr lvl="1" eaLnBrk="1" hangingPunct="1">
              <a:buFont typeface="Wingdings" panose="05000000000000000000" pitchFamily="2" charset="2"/>
              <a:buNone/>
            </a:pPr>
            <a:r>
              <a:rPr lang="en-US" altLang="zh-CN" sz="3000">
                <a:solidFill>
                  <a:srgbClr val="0033CC"/>
                </a:solidFill>
              </a:rPr>
              <a:t>	</a:t>
            </a:r>
            <a:r>
              <a:rPr lang="en-US" altLang="zh-CN" sz="3000" i="1">
                <a:solidFill>
                  <a:srgbClr val="0033CC"/>
                </a:solidFill>
              </a:rPr>
              <a:t>digit</a:t>
            </a:r>
            <a:r>
              <a:rPr lang="en-US" altLang="zh-CN" sz="3000">
                <a:solidFill>
                  <a:srgbClr val="0033CC"/>
                </a:solidFill>
              </a:rPr>
              <a:t> 	  </a:t>
            </a:r>
            <a:r>
              <a:rPr lang="en-US" altLang="zh-CN" sz="3000">
                <a:solidFill>
                  <a:srgbClr val="0033CC"/>
                </a:solidFill>
                <a:sym typeface="Symbol" panose="05050102010706020507" pitchFamily="18" charset="2"/>
              </a:rPr>
              <a:t>  0 | 1 | ... | 9</a:t>
            </a:r>
            <a:endParaRPr lang="en-US" altLang="zh-CN" sz="3000">
              <a:solidFill>
                <a:srgbClr val="0033CC"/>
              </a:solidFill>
            </a:endParaRPr>
          </a:p>
          <a:p>
            <a:pPr lvl="1" eaLnBrk="1" hangingPunct="1">
              <a:buFont typeface="Wingdings" panose="05000000000000000000" pitchFamily="2" charset="2"/>
              <a:buNone/>
            </a:pPr>
            <a:r>
              <a:rPr lang="en-US" altLang="zh-CN" sz="3000">
                <a:solidFill>
                  <a:srgbClr val="0033CC"/>
                </a:solidFill>
              </a:rPr>
              <a:t>	</a:t>
            </a:r>
            <a:r>
              <a:rPr lang="en-US" altLang="zh-CN" sz="3000" i="1">
                <a:solidFill>
                  <a:srgbClr val="0033CC"/>
                </a:solidFill>
              </a:rPr>
              <a:t>id</a:t>
            </a:r>
            <a:r>
              <a:rPr lang="en-US" altLang="zh-CN" sz="3000">
                <a:solidFill>
                  <a:srgbClr val="0033CC"/>
                </a:solidFill>
              </a:rPr>
              <a:t> 	  </a:t>
            </a:r>
            <a:r>
              <a:rPr lang="en-US" altLang="zh-CN" sz="3000">
                <a:solidFill>
                  <a:srgbClr val="0033CC"/>
                </a:solidFill>
                <a:sym typeface="Symbol" panose="05050102010706020507" pitchFamily="18" charset="2"/>
              </a:rPr>
              <a:t>  </a:t>
            </a:r>
            <a:r>
              <a:rPr lang="en-US" altLang="zh-CN" sz="3000" i="1">
                <a:solidFill>
                  <a:srgbClr val="0033CC"/>
                </a:solidFill>
              </a:rPr>
              <a:t>letter_</a:t>
            </a:r>
            <a:r>
              <a:rPr lang="en-US" altLang="zh-CN" sz="3000">
                <a:solidFill>
                  <a:srgbClr val="0033CC"/>
                </a:solidFill>
              </a:rPr>
              <a:t> ( </a:t>
            </a:r>
            <a:r>
              <a:rPr lang="en-US" altLang="zh-CN" sz="3000" i="1">
                <a:solidFill>
                  <a:srgbClr val="0033CC"/>
                </a:solidFill>
              </a:rPr>
              <a:t>letter_</a:t>
            </a:r>
            <a:r>
              <a:rPr lang="en-US" altLang="zh-CN" sz="3000">
                <a:solidFill>
                  <a:srgbClr val="0033CC"/>
                </a:solidFill>
              </a:rPr>
              <a:t> | </a:t>
            </a:r>
            <a:r>
              <a:rPr lang="en-US" altLang="zh-CN" sz="3000" i="1">
                <a:solidFill>
                  <a:srgbClr val="0033CC"/>
                </a:solidFill>
              </a:rPr>
              <a:t>digit</a:t>
            </a:r>
            <a:r>
              <a:rPr lang="en-US" altLang="zh-CN" sz="3000">
                <a:solidFill>
                  <a:srgbClr val="0033CC"/>
                </a:solidFill>
              </a:rPr>
              <a:t> ) *</a:t>
            </a:r>
          </a:p>
          <a:p>
            <a:pPr lvl="1" eaLnBrk="1" hangingPunct="1">
              <a:buFont typeface="Wingdings" panose="05000000000000000000" pitchFamily="2" charset="2"/>
              <a:buNone/>
            </a:pPr>
            <a:endParaRPr lang="en-US" altLang="zh-CN" sz="3000">
              <a:solidFill>
                <a:srgbClr val="0033CC"/>
              </a:solidFill>
            </a:endParaRPr>
          </a:p>
          <a:p>
            <a:pPr lvl="1" eaLnBrk="1" hangingPunct="1">
              <a:buFont typeface="Wingdings" panose="05000000000000000000" pitchFamily="2" charset="2"/>
              <a:buNone/>
            </a:pPr>
            <a:endParaRPr lang="en-US" altLang="zh-CN" sz="3000">
              <a:solidFill>
                <a:srgbClr val="0033CC"/>
              </a:solidFill>
            </a:endParaRPr>
          </a:p>
          <a:p>
            <a:pPr eaLnBrk="1" hangingPunct="1"/>
            <a:endParaRPr lang="en-US" altLang="zh-CN" sz="3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B9A16F71-8057-4171-AE79-8CCA3FB7FF19}"/>
              </a:ext>
            </a:extLst>
          </p:cNvPr>
          <p:cNvSpPr>
            <a:spLocks noGrp="1"/>
          </p:cNvSpPr>
          <p:nvPr>
            <p:ph type="title"/>
          </p:nvPr>
        </p:nvSpPr>
        <p:spPr>
          <a:xfrm>
            <a:off x="468313" y="0"/>
            <a:ext cx="8218487" cy="817563"/>
          </a:xfrm>
        </p:spPr>
        <p:txBody>
          <a:bodyPr/>
          <a:lstStyle/>
          <a:p>
            <a:pPr eaLnBrk="1" hangingPunct="1">
              <a:defRPr/>
            </a:pP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to deal with Lex</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6083" name="内容占位符 2">
            <a:extLst>
              <a:ext uri="{FF2B5EF4-FFF2-40B4-BE49-F238E27FC236}">
                <a16:creationId xmlns:a16="http://schemas.microsoft.com/office/drawing/2014/main" id="{8DE5BB01-23B2-44EC-8E27-8CC239848EDF}"/>
              </a:ext>
            </a:extLst>
          </p:cNvPr>
          <p:cNvSpPr>
            <a:spLocks noGrp="1"/>
          </p:cNvSpPr>
          <p:nvPr>
            <p:ph idx="1"/>
          </p:nvPr>
        </p:nvSpPr>
        <p:spPr>
          <a:xfrm>
            <a:off x="468313" y="871538"/>
            <a:ext cx="8207375" cy="5437187"/>
          </a:xfrm>
        </p:spPr>
        <p:txBody>
          <a:bodyPr/>
          <a:lstStyle/>
          <a:p>
            <a:pPr>
              <a:buFontTx/>
              <a:buNone/>
            </a:pPr>
            <a:r>
              <a:rPr lang="zh-CN" altLang="en-US" sz="2800" b="1">
                <a:solidFill>
                  <a:schemeClr val="accent2"/>
                </a:solidFill>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800" b="1">
                <a:solidFill>
                  <a:schemeClr val="accent2"/>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800" b="1">
                <a:solidFill>
                  <a:schemeClr val="accent2"/>
                </a:solidFill>
                <a:latin typeface="Times New Roman" panose="02020603050405020304" pitchFamily="18" charset="0"/>
                <a:ea typeface="楷体" panose="02010609060101010101" pitchFamily="49" charset="-122"/>
                <a:cs typeface="Times New Roman" panose="02020603050405020304" pitchFamily="18" charset="0"/>
              </a:rPr>
              <a:t>构建程序可以分为三步：</a:t>
            </a:r>
          </a:p>
          <a:p>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以 </a:t>
            </a:r>
            <a:r>
              <a:rPr lang="en-US" altLang="zh-CN"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可以理解的格式指定模式相关的动作。 </a:t>
            </a:r>
          </a:p>
          <a:p>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运行 </a:t>
            </a:r>
            <a:r>
              <a:rPr lang="en-US" altLang="zh-CN"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，生成分析器的 </a:t>
            </a:r>
            <a:r>
              <a:rPr lang="en-US" altLang="zh-CN"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代码。 </a:t>
            </a:r>
          </a:p>
          <a:p>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编译和链接 </a:t>
            </a:r>
            <a:r>
              <a:rPr lang="en-US" altLang="zh-CN"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代码，生成可执行的分析器。</a:t>
            </a:r>
          </a:p>
          <a:p>
            <a:pPr>
              <a:buFontTx/>
              <a:buNone/>
            </a:pPr>
            <a:endParaRPr lang="zh-CN" altLang="en-US" sz="2800" b="1">
              <a:solidFill>
                <a:srgbClr val="800080"/>
              </a:solidFill>
              <a:latin typeface="Times New Roman" panose="02020603050405020304" pitchFamily="18" charset="0"/>
              <a:ea typeface="楷体" panose="02010609060101010101" pitchFamily="49" charset="-122"/>
              <a:cs typeface="Times New Roman" panose="02020603050405020304" pitchFamily="18" charset="0"/>
            </a:endParaRPr>
          </a:p>
          <a:p>
            <a:pPr>
              <a:spcBef>
                <a:spcPct val="0"/>
              </a:spcBef>
              <a:buFontTx/>
              <a:buNone/>
            </a:pPr>
            <a:r>
              <a:rPr lang="en-US" altLang="zh-CN" sz="2800" b="1">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的输入格式：</a:t>
            </a:r>
          </a:p>
          <a:p>
            <a:pPr>
              <a:spcBef>
                <a:spcPct val="0"/>
              </a:spcBef>
              <a:buFontTx/>
              <a:buNone/>
            </a:pPr>
            <a:r>
              <a:rPr lang="zh-CN" altLang="en-US" sz="2800" b="1">
                <a:solidFill>
                  <a:schemeClr val="accent2"/>
                </a:solidFill>
                <a:latin typeface="Times New Roman" panose="02020603050405020304" pitchFamily="18" charset="0"/>
                <a:ea typeface="楷体" panose="02010609060101010101" pitchFamily="49" charset="-122"/>
                <a:cs typeface="Times New Roman" panose="02020603050405020304" pitchFamily="18" charset="0"/>
              </a:rPr>
              <a:t>      一个 </a:t>
            </a:r>
            <a:r>
              <a:rPr lang="en-US" altLang="zh-CN" sz="2800" b="1">
                <a:solidFill>
                  <a:schemeClr val="accent2"/>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800" b="1">
                <a:solidFill>
                  <a:schemeClr val="accent2"/>
                </a:solidFill>
                <a:latin typeface="Times New Roman" panose="02020603050405020304" pitchFamily="18" charset="0"/>
                <a:ea typeface="楷体" panose="02010609060101010101" pitchFamily="49" charset="-122"/>
                <a:cs typeface="Times New Roman" panose="02020603050405020304" pitchFamily="18" charset="0"/>
              </a:rPr>
              <a:t>程序分为三个部分：</a:t>
            </a:r>
          </a:p>
          <a:p>
            <a:pPr lvl="1">
              <a:spcBef>
                <a:spcPct val="0"/>
              </a:spcBef>
              <a:buFontTx/>
              <a:buNone/>
            </a:pP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第一部分：</a:t>
            </a:r>
            <a:r>
              <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的全局声明</a:t>
            </a:r>
          </a:p>
          <a:p>
            <a:pPr lvl="1">
              <a:spcBef>
                <a:spcPct val="0"/>
              </a:spcBef>
              <a:buFontTx/>
              <a:buNone/>
            </a:pP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第二部分：包括匹配模式（可包含部分</a:t>
            </a:r>
            <a:r>
              <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代码）</a:t>
            </a:r>
          </a:p>
          <a:p>
            <a:pPr lvl="1">
              <a:spcBef>
                <a:spcPct val="0"/>
              </a:spcBef>
              <a:buFontTx/>
              <a:buNone/>
            </a:pP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第三部分：补充的 </a:t>
            </a:r>
            <a:r>
              <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函数。 </a:t>
            </a:r>
          </a:p>
          <a:p>
            <a:pPr lvl="1">
              <a:spcBef>
                <a:spcPct val="0"/>
              </a:spcBef>
              <a:buFontTx/>
              <a:buNone/>
            </a:pPr>
            <a:r>
              <a:rPr lang="zh-CN" altLang="en-US" b="1">
                <a:solidFill>
                  <a:schemeClr val="accent2"/>
                </a:solidFill>
                <a:latin typeface="Times New Roman" panose="02020603050405020304" pitchFamily="18" charset="0"/>
                <a:ea typeface="楷体" panose="02010609060101010101" pitchFamily="49" charset="-122"/>
                <a:cs typeface="Times New Roman" panose="02020603050405020304" pitchFamily="18" charset="0"/>
              </a:rPr>
              <a:t>这些部分以 </a:t>
            </a:r>
            <a:r>
              <a:rPr lang="en-US" altLang="zh-CN" b="1">
                <a:solidFill>
                  <a:srgbClr val="00B0F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a:solidFill>
                  <a:schemeClr val="accent2"/>
                </a:solidFill>
                <a:latin typeface="Times New Roman" panose="02020603050405020304" pitchFamily="18" charset="0"/>
                <a:ea typeface="楷体" panose="02010609060101010101" pitchFamily="49" charset="-122"/>
                <a:cs typeface="Times New Roman" panose="02020603050405020304" pitchFamily="18" charset="0"/>
              </a:rPr>
              <a:t>来分界。</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6084" name="灯片编号占位符 3">
            <a:extLst>
              <a:ext uri="{FF2B5EF4-FFF2-40B4-BE49-F238E27FC236}">
                <a16:creationId xmlns:a16="http://schemas.microsoft.com/office/drawing/2014/main" id="{D207A8AC-DC52-4595-A81E-65594C7DDD6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2AED539-FCBA-4CDB-8D4E-3A01D3357DF0}"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41</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026692EF-8E0D-436D-B1DF-3AE929C89028}"/>
              </a:ext>
            </a:extLst>
          </p:cNvPr>
          <p:cNvSpPr>
            <a:spLocks noGrp="1"/>
          </p:cNvSpPr>
          <p:nvPr>
            <p:ph type="title"/>
          </p:nvPr>
        </p:nvSpPr>
        <p:spPr>
          <a:xfrm>
            <a:off x="468313" y="0"/>
            <a:ext cx="8218487" cy="817563"/>
          </a:xfrm>
        </p:spPr>
        <p:txBody>
          <a:bodyPr/>
          <a:lstStyle/>
          <a:p>
            <a:pPr eaLnBrk="1" hangingPunct="1">
              <a:defRPr/>
            </a:pP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最简单的</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Lex</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程序</a:t>
            </a:r>
          </a:p>
        </p:txBody>
      </p:sp>
      <p:sp>
        <p:nvSpPr>
          <p:cNvPr id="47107" name="内容占位符 2">
            <a:extLst>
              <a:ext uri="{FF2B5EF4-FFF2-40B4-BE49-F238E27FC236}">
                <a16:creationId xmlns:a16="http://schemas.microsoft.com/office/drawing/2014/main" id="{AFBC9D63-8C43-407D-B7EA-B1F1DAADD79C}"/>
              </a:ext>
            </a:extLst>
          </p:cNvPr>
          <p:cNvSpPr>
            <a:spLocks noGrp="1"/>
          </p:cNvSpPr>
          <p:nvPr>
            <p:ph idx="1"/>
          </p:nvPr>
        </p:nvSpPr>
        <p:spPr>
          <a:xfrm>
            <a:off x="468313" y="871538"/>
            <a:ext cx="8207375" cy="5437187"/>
          </a:xfrm>
        </p:spPr>
        <p:txBody>
          <a:bodyPr/>
          <a:lstStyle/>
          <a:p>
            <a:pPr marL="0" indent="0">
              <a:buFont typeface="Wingdings" pitchFamily="2" charset="2"/>
              <a:buNone/>
            </a:pPr>
            <a:r>
              <a:rPr lang="en-US" altLang="zh-CN"/>
              <a:t>%%</a:t>
            </a:r>
          </a:p>
          <a:p>
            <a:pPr marL="0" indent="0">
              <a:buFont typeface="Wingdings" pitchFamily="2" charset="2"/>
              <a:buNone/>
            </a:pPr>
            <a:r>
              <a:rPr lang="en-US" altLang="zh-CN"/>
              <a:t>.|\n			ECHO;</a:t>
            </a:r>
          </a:p>
          <a:p>
            <a:pPr marL="0" indent="0">
              <a:buFont typeface="Wingdings" pitchFamily="2" charset="2"/>
              <a:buNone/>
            </a:pPr>
            <a:r>
              <a:rPr lang="en-US" altLang="zh-CN"/>
              <a:t>%%</a:t>
            </a:r>
          </a:p>
        </p:txBody>
      </p:sp>
      <p:sp>
        <p:nvSpPr>
          <p:cNvPr id="47108" name="灯片编号占位符 3">
            <a:extLst>
              <a:ext uri="{FF2B5EF4-FFF2-40B4-BE49-F238E27FC236}">
                <a16:creationId xmlns:a16="http://schemas.microsoft.com/office/drawing/2014/main" id="{7552A85B-3261-48EB-99D5-EE04477E463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3DDABE93-371D-4894-B992-5F67B91A1428}"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42</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88DFA410-23A5-41EE-B53D-7B74C3669B09}"/>
              </a:ext>
            </a:extLst>
          </p:cNvPr>
          <p:cNvSpPr>
            <a:spLocks noGrp="1"/>
          </p:cNvSpPr>
          <p:nvPr>
            <p:ph type="title"/>
          </p:nvPr>
        </p:nvSpPr>
        <p:spPr>
          <a:xfrm>
            <a:off x="468313" y="0"/>
            <a:ext cx="8218487" cy="817563"/>
          </a:xfrm>
        </p:spPr>
        <p:txBody>
          <a:bodyPr/>
          <a:lstStyle/>
          <a:p>
            <a:pPr eaLnBrk="1" hangingPunct="1">
              <a:defRPr/>
            </a:pP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Lex</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保留变量</a:t>
            </a:r>
            <a:endPar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8131" name="灯片编号占位符 3">
            <a:extLst>
              <a:ext uri="{FF2B5EF4-FFF2-40B4-BE49-F238E27FC236}">
                <a16:creationId xmlns:a16="http://schemas.microsoft.com/office/drawing/2014/main" id="{1018B515-D83A-4D50-B076-92B135E08C1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5168940-3D8B-4FE6-A1F6-AD6B808DF06C}" type="slidenum">
              <a:rPr lang="zh-CN" altLang="en-US" sz="16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pPr>
                <a:spcBef>
                  <a:spcPct val="0"/>
                </a:spcBef>
                <a:buFontTx/>
                <a:buNone/>
              </a:pPr>
              <a:t>43</a:t>
            </a:fld>
            <a:endParaRPr lang="zh-CN" altLang="en-US" sz="160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8132" name="Rectangle 3">
            <a:extLst>
              <a:ext uri="{FF2B5EF4-FFF2-40B4-BE49-F238E27FC236}">
                <a16:creationId xmlns:a16="http://schemas.microsoft.com/office/drawing/2014/main" id="{3E81A90A-BCF5-41BC-BF2D-11793BB3D33D}"/>
              </a:ext>
            </a:extLst>
          </p:cNvPr>
          <p:cNvSpPr txBox="1">
            <a:spLocks noChangeArrowheads="1"/>
          </p:cNvSpPr>
          <p:nvPr/>
        </p:nvSpPr>
        <p:spPr bwMode="auto">
          <a:xfrm>
            <a:off x="611188" y="981075"/>
            <a:ext cx="820896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908050" indent="-436563">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304925" indent="-395288">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93863" indent="-3873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93913" indent="-398463">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51113"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3008313"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65513"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922713"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Clr>
                <a:srgbClr val="CC0000"/>
              </a:buClr>
              <a:buFont typeface="Wingdings" panose="05000000000000000000" pitchFamily="2" charset="2"/>
              <a:buNone/>
            </a:pPr>
            <a:r>
              <a:rPr lang="en-US" altLang="zh-CN" sz="280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80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有几个函数和变量提供了不同的信息，可以用来实现复杂函数的程序。下表中列出了一些变量和函数，以及它们的使用。</a:t>
            </a:r>
          </a:p>
        </p:txBody>
      </p:sp>
      <p:graphicFrame>
        <p:nvGraphicFramePr>
          <p:cNvPr id="6" name="Group 24">
            <a:extLst>
              <a:ext uri="{FF2B5EF4-FFF2-40B4-BE49-F238E27FC236}">
                <a16:creationId xmlns:a16="http://schemas.microsoft.com/office/drawing/2014/main" id="{D804C29C-ABD3-4D16-869D-E47BD0375161}"/>
              </a:ext>
            </a:extLst>
          </p:cNvPr>
          <p:cNvGraphicFramePr>
            <a:graphicFrameLocks noGrp="1"/>
          </p:cNvGraphicFramePr>
          <p:nvPr>
            <p:ph sz="half" idx="4294967295"/>
          </p:nvPr>
        </p:nvGraphicFramePr>
        <p:xfrm>
          <a:off x="214313" y="2346325"/>
          <a:ext cx="8713787" cy="4013201"/>
        </p:xfrm>
        <a:graphic>
          <a:graphicData uri="http://schemas.openxmlformats.org/drawingml/2006/table">
            <a:tbl>
              <a:tblPr/>
              <a:tblGrid>
                <a:gridCol w="1655762">
                  <a:extLst>
                    <a:ext uri="{9D8B030D-6E8A-4147-A177-3AD203B41FA5}">
                      <a16:colId xmlns:a16="http://schemas.microsoft.com/office/drawing/2014/main" val="20000"/>
                    </a:ext>
                  </a:extLst>
                </a:gridCol>
                <a:gridCol w="7058025">
                  <a:extLst>
                    <a:ext uri="{9D8B030D-6E8A-4147-A177-3AD203B41FA5}">
                      <a16:colId xmlns:a16="http://schemas.microsoft.com/office/drawing/2014/main" val="20001"/>
                    </a:ext>
                  </a:extLst>
                </a:gridCol>
              </a:tblGrid>
              <a:tr h="720725">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a:ln>
                            <a:noFill/>
                          </a:ln>
                          <a:solidFill>
                            <a:srgbClr val="0099FF"/>
                          </a:solidFill>
                          <a:effectLst/>
                          <a:latin typeface="Times New Roman" panose="02020603050405020304" pitchFamily="18" charset="0"/>
                          <a:ea typeface="楷体" pitchFamily="49" charset="-122"/>
                          <a:cs typeface="Times New Roman" panose="02020603050405020304" pitchFamily="18" charset="0"/>
                        </a:rPr>
                        <a:t>yyin</a:t>
                      </a:r>
                      <a:endParaRPr kumimoji="0" lang="en-US" altLang="zh-CN" sz="2400" b="1" i="0" u="none" strike="noStrike" cap="none" normalizeH="0" baseline="0" dirty="0">
                        <a:ln>
                          <a:noFill/>
                        </a:ln>
                        <a:solidFill>
                          <a:srgbClr val="0099FF"/>
                        </a:solidFill>
                        <a:effectLst/>
                        <a:latin typeface="Times New Roman" panose="02020603050405020304" pitchFamily="18" charset="0"/>
                        <a:ea typeface="楷体"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FILE*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类型。它指向 </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lexer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正在解析的当前文件。</a:t>
                      </a:r>
                      <a:endParaRPr kumimoji="0" lang="zh-CN" altLang="en-US" sz="2400" b="1" i="0" u="none" strike="noStrike" cap="none" normalizeH="0" baseline="0">
                        <a:ln>
                          <a:noFill/>
                        </a:ln>
                        <a:solidFill>
                          <a:schemeClr val="tx1"/>
                        </a:solidFill>
                        <a:effectLst/>
                        <a:latin typeface="Times New Roman" panose="02020603050405020304" pitchFamily="18" charset="0"/>
                        <a:ea typeface="楷体"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823913">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99FF"/>
                          </a:solidFill>
                          <a:effectLst/>
                          <a:latin typeface="Times New Roman" panose="02020603050405020304" pitchFamily="18" charset="0"/>
                          <a:ea typeface="楷体" pitchFamily="49" charset="-122"/>
                          <a:cs typeface="Times New Roman" panose="02020603050405020304" pitchFamily="18" charset="0"/>
                        </a:rPr>
                        <a:t>yyout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FILE*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类型。它指向记录 </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lexer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输出的位置。 缺省情况下，</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yyin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和 </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yyout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都指向标准输入和输出。</a:t>
                      </a:r>
                      <a:endParaRPr kumimoji="0" lang="zh-CN" altLang="en-US" sz="2400" b="1" i="0" u="none" strike="noStrike" cap="none" normalizeH="0" baseline="0">
                        <a:ln>
                          <a:noFill/>
                        </a:ln>
                        <a:solidFill>
                          <a:schemeClr val="tx1"/>
                        </a:solidFill>
                        <a:effectLst/>
                        <a:latin typeface="Times New Roman" panose="02020603050405020304" pitchFamily="18" charset="0"/>
                        <a:ea typeface="楷体"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822325">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99FF"/>
                          </a:solidFill>
                          <a:effectLst/>
                          <a:latin typeface="Times New Roman" panose="02020603050405020304" pitchFamily="18" charset="0"/>
                          <a:ea typeface="楷体" pitchFamily="49" charset="-122"/>
                          <a:cs typeface="Times New Roman" panose="02020603050405020304" pitchFamily="18" charset="0"/>
                        </a:rPr>
                        <a:t>yytext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匹配模式的文本存储在这一变量中（</a:t>
                      </a:r>
                      <a:r>
                        <a:rPr kumimoji="0" lang="en-US" altLang="zh-CN" sz="2400" b="1" i="0" u="none" strike="noStrike" cap="none" normalizeH="0" baseline="0" dirty="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char*</a:t>
                      </a:r>
                      <a:r>
                        <a:rPr kumimoji="0" lang="zh-CN" altLang="en-US" sz="2400" b="1" i="0" u="none" strike="noStrike" cap="none" normalizeH="0" baseline="0" dirty="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anose="02020603050405020304" pitchFamily="18" charset="0"/>
                        <a:ea typeface="楷体"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823913">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99FF"/>
                          </a:solidFill>
                          <a:effectLst/>
                          <a:latin typeface="Times New Roman" panose="02020603050405020304" pitchFamily="18" charset="0"/>
                          <a:ea typeface="楷体" pitchFamily="49" charset="-122"/>
                          <a:cs typeface="Times New Roman" panose="02020603050405020304" pitchFamily="18" charset="0"/>
                        </a:rPr>
                        <a:t>yyleng</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给出匹配模式的长度。</a:t>
                      </a:r>
                      <a:endParaRPr kumimoji="0" lang="zh-CN" altLang="en-US" sz="2400" b="1" i="0" u="none" strike="noStrike" cap="none" normalizeH="0" baseline="0">
                        <a:ln>
                          <a:noFill/>
                        </a:ln>
                        <a:solidFill>
                          <a:schemeClr val="tx1"/>
                        </a:solidFill>
                        <a:effectLst/>
                        <a:latin typeface="Times New Roman" panose="02020603050405020304" pitchFamily="18" charset="0"/>
                        <a:ea typeface="楷体"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822325">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99FF"/>
                          </a:solidFill>
                          <a:effectLst/>
                          <a:latin typeface="Times New Roman" panose="02020603050405020304" pitchFamily="18" charset="0"/>
                          <a:ea typeface="楷体" pitchFamily="49" charset="-122"/>
                          <a:cs typeface="Times New Roman" panose="02020603050405020304" pitchFamily="18" charset="0"/>
                        </a:rPr>
                        <a:t>yylineno</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提供当前的行数信息。（</a:t>
                      </a:r>
                      <a:r>
                        <a:rPr kumimoji="0" lang="en-US" altLang="zh-CN" sz="2400" b="1" i="0" u="none" strike="noStrike" cap="none" normalizeH="0" baseline="0" dirty="0" err="1">
                          <a:ln>
                            <a:noFill/>
                          </a:ln>
                          <a:solidFill>
                            <a:srgbClr val="000000"/>
                          </a:solidFill>
                          <a:effectLst/>
                          <a:latin typeface="Times New Roman" panose="02020603050405020304" pitchFamily="18" charset="0"/>
                          <a:ea typeface="楷体" pitchFamily="49" charset="-122"/>
                          <a:cs typeface="Times New Roman" panose="02020603050405020304" pitchFamily="18" charset="0"/>
                        </a:rPr>
                        <a:t>lexer</a:t>
                      </a:r>
                      <a:r>
                        <a:rPr kumimoji="0" lang="zh-CN" altLang="en-US" sz="2400" b="1" i="0" u="none" strike="noStrike" cap="none" normalizeH="0" baseline="0" dirty="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不一定支持。）</a:t>
                      </a:r>
                      <a:endParaRPr kumimoji="0" lang="zh-CN" altLang="en-US" sz="2400" b="1" i="0" u="none" strike="noStrike" cap="none" normalizeH="0" baseline="0" dirty="0">
                        <a:ln>
                          <a:noFill/>
                        </a:ln>
                        <a:solidFill>
                          <a:schemeClr val="tx1"/>
                        </a:solidFill>
                        <a:effectLst/>
                        <a:latin typeface="Times New Roman" panose="02020603050405020304" pitchFamily="18" charset="0"/>
                        <a:ea typeface="楷体"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504D3D2F-6687-4135-8019-1D0D5CA06F2F}"/>
              </a:ext>
            </a:extLst>
          </p:cNvPr>
          <p:cNvSpPr>
            <a:spLocks noGrp="1"/>
          </p:cNvSpPr>
          <p:nvPr>
            <p:ph type="title"/>
          </p:nvPr>
        </p:nvSpPr>
        <p:spPr>
          <a:xfrm>
            <a:off x="468313" y="0"/>
            <a:ext cx="8218487" cy="817563"/>
          </a:xfrm>
        </p:spPr>
        <p:txBody>
          <a:bodyPr/>
          <a:lstStyle/>
          <a:p>
            <a:pPr eaLnBrk="1" hangingPunct="1">
              <a:defRPr/>
            </a:pP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Lex</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保留函数</a:t>
            </a:r>
          </a:p>
        </p:txBody>
      </p:sp>
      <p:sp>
        <p:nvSpPr>
          <p:cNvPr id="49155" name="灯片编号占位符 3">
            <a:extLst>
              <a:ext uri="{FF2B5EF4-FFF2-40B4-BE49-F238E27FC236}">
                <a16:creationId xmlns:a16="http://schemas.microsoft.com/office/drawing/2014/main" id="{2AE8BF4C-22AD-470D-A185-CFDA04549D3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015350D-24C9-487E-94DD-A06410A659B5}"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44</a:t>
            </a:fld>
            <a:endParaRPr lang="zh-CN" altLang="en-US" sz="1600">
              <a:solidFill>
                <a:srgbClr val="C00000"/>
              </a:solidFill>
              <a:latin typeface="Goudy Stout" panose="0202090407030B020401" pitchFamily="18" charset="0"/>
              <a:ea typeface="楷体" panose="02010609060101010101" pitchFamily="49" charset="-122"/>
            </a:endParaRPr>
          </a:p>
        </p:txBody>
      </p:sp>
      <p:graphicFrame>
        <p:nvGraphicFramePr>
          <p:cNvPr id="5" name="Group 58">
            <a:extLst>
              <a:ext uri="{FF2B5EF4-FFF2-40B4-BE49-F238E27FC236}">
                <a16:creationId xmlns:a16="http://schemas.microsoft.com/office/drawing/2014/main" id="{924AFAD7-9C58-4A93-BF8C-001D6921E057}"/>
              </a:ext>
            </a:extLst>
          </p:cNvPr>
          <p:cNvGraphicFramePr>
            <a:graphicFrameLocks noGrp="1"/>
          </p:cNvGraphicFramePr>
          <p:nvPr>
            <p:ph idx="1"/>
          </p:nvPr>
        </p:nvGraphicFramePr>
        <p:xfrm>
          <a:off x="179388" y="1196975"/>
          <a:ext cx="8785225" cy="4703764"/>
        </p:xfrm>
        <a:graphic>
          <a:graphicData uri="http://schemas.openxmlformats.org/drawingml/2006/table">
            <a:tbl>
              <a:tblPr/>
              <a:tblGrid>
                <a:gridCol w="2160587">
                  <a:extLst>
                    <a:ext uri="{9D8B030D-6E8A-4147-A177-3AD203B41FA5}">
                      <a16:colId xmlns:a16="http://schemas.microsoft.com/office/drawing/2014/main" val="20000"/>
                    </a:ext>
                  </a:extLst>
                </a:gridCol>
                <a:gridCol w="6624638">
                  <a:extLst>
                    <a:ext uri="{9D8B030D-6E8A-4147-A177-3AD203B41FA5}">
                      <a16:colId xmlns:a16="http://schemas.microsoft.com/office/drawing/2014/main" val="20001"/>
                    </a:ext>
                  </a:extLst>
                </a:gridCol>
              </a:tblGrid>
              <a:tr h="771577">
                <a:tc>
                  <a:txBody>
                    <a:bodyPr/>
                    <a:lstStyle>
                      <a:lvl1pPr marL="342900" indent="-342900">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a:ln>
                            <a:noFill/>
                          </a:ln>
                          <a:solidFill>
                            <a:srgbClr val="0099FF"/>
                          </a:solidFill>
                          <a:effectLst/>
                          <a:latin typeface="Times New Roman" panose="02020603050405020304" pitchFamily="18" charset="0"/>
                          <a:ea typeface="楷体" pitchFamily="49" charset="-122"/>
                          <a:cs typeface="Times New Roman" panose="02020603050405020304" pitchFamily="18" charset="0"/>
                        </a:rPr>
                        <a:t>yylex</a:t>
                      </a:r>
                      <a:r>
                        <a:rPr kumimoji="0" lang="en-US" altLang="zh-CN" sz="2400" b="1" i="0" u="none" strike="noStrike" cap="none" normalizeH="0" baseline="0" dirty="0">
                          <a:ln>
                            <a:noFill/>
                          </a:ln>
                          <a:solidFill>
                            <a:srgbClr val="0099FF"/>
                          </a:solidFill>
                          <a:effectLst/>
                          <a:latin typeface="Times New Roman" panose="02020603050405020304" pitchFamily="18" charset="0"/>
                          <a:ea typeface="楷体" pitchFamily="49" charset="-122"/>
                          <a:cs typeface="Times New Roman" panose="02020603050405020304" pitchFamily="18" charset="0"/>
                        </a:rPr>
                        <a:t>()</a:t>
                      </a:r>
                    </a:p>
                  </a:txBody>
                  <a:tcPr marT="45723" marB="4572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调用此函数开始分析。 它由 </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Lex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自动生成。</a:t>
                      </a:r>
                      <a:endParaRPr kumimoji="0" lang="zh-CN" altLang="en-US" sz="2400" b="1" i="0" u="none" strike="noStrike" cap="none" normalizeH="0" baseline="0">
                        <a:ln>
                          <a:noFill/>
                        </a:ln>
                        <a:solidFill>
                          <a:schemeClr val="tx1"/>
                        </a:solidFill>
                        <a:effectLst/>
                        <a:latin typeface="Times New Roman" panose="02020603050405020304" pitchFamily="18" charset="0"/>
                        <a:ea typeface="楷体"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2286155">
                <a:tc>
                  <a:txBody>
                    <a:bodyPr/>
                    <a:lstStyle>
                      <a:lvl1pPr marL="342900" indent="-342900">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99FF"/>
                          </a:solidFill>
                          <a:effectLst/>
                          <a:latin typeface="Times New Roman" panose="02020603050405020304" pitchFamily="18" charset="0"/>
                          <a:ea typeface="楷体" pitchFamily="49" charset="-122"/>
                          <a:cs typeface="Times New Roman" panose="02020603050405020304" pitchFamily="18" charset="0"/>
                        </a:rPr>
                        <a:t>yywrap()</a:t>
                      </a:r>
                    </a:p>
                  </a:txBody>
                  <a:tcPr marT="45723" marB="4572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这一函数在文件（或输入）的末尾调用。如果函数的返回值是</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1</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，就停止解析。 因此它可以用来解析多个文件。代码可以写在第三段以解析多个文件。 方法是使用 </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yyin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文件指针（见上表）指向不同的文件，直到所有的文件都被解析。最后，</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yywrap()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可以返回 </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1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来表示解析的结束。</a:t>
                      </a:r>
                      <a:endParaRPr kumimoji="0" lang="zh-CN" altLang="en-US" sz="2400" b="1" i="0" u="none" strike="noStrike" cap="none" normalizeH="0" baseline="0">
                        <a:ln>
                          <a:noFill/>
                        </a:ln>
                        <a:solidFill>
                          <a:schemeClr val="tx1"/>
                        </a:solidFill>
                        <a:effectLst/>
                        <a:latin typeface="Times New Roman" panose="02020603050405020304" pitchFamily="18" charset="0"/>
                        <a:ea typeface="楷体"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823016">
                <a:tc>
                  <a:txBody>
                    <a:bodyPr/>
                    <a:lstStyle>
                      <a:lvl1pPr marL="342900" indent="-342900">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99FF"/>
                          </a:solidFill>
                          <a:effectLst/>
                          <a:latin typeface="Times New Roman" panose="02020603050405020304" pitchFamily="18" charset="0"/>
                          <a:ea typeface="楷体" pitchFamily="49" charset="-122"/>
                          <a:cs typeface="Times New Roman" panose="02020603050405020304" pitchFamily="18" charset="0"/>
                        </a:rPr>
                        <a:t>yyless(int n)</a:t>
                      </a:r>
                    </a:p>
                  </a:txBody>
                  <a:tcPr marT="45723" marB="4572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这一函数可以用来送回除了前</a:t>
                      </a:r>
                      <a:r>
                        <a:rPr kumimoji="0" lang="en-US" altLang="zh-CN"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n </a:t>
                      </a:r>
                      <a:r>
                        <a:rPr kumimoji="0" lang="zh-CN" altLang="en-US" sz="2400" b="1" i="0" u="none" strike="noStrike" cap="none" normalizeH="0" baseline="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个字符外的所有读出标记。</a:t>
                      </a:r>
                      <a:endParaRPr kumimoji="0" lang="zh-CN" altLang="en-US" sz="2400" b="1" i="0" u="none" strike="noStrike" cap="none" normalizeH="0" baseline="0">
                        <a:ln>
                          <a:noFill/>
                        </a:ln>
                        <a:solidFill>
                          <a:schemeClr val="tx1"/>
                        </a:solidFill>
                        <a:effectLst/>
                        <a:latin typeface="Times New Roman" panose="02020603050405020304" pitchFamily="18" charset="0"/>
                        <a:ea typeface="楷体"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823016">
                <a:tc>
                  <a:txBody>
                    <a:bodyPr/>
                    <a:lstStyle>
                      <a:lvl1pPr marL="342900" indent="-342900">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99FF"/>
                          </a:solidFill>
                          <a:effectLst/>
                          <a:latin typeface="Times New Roman" panose="02020603050405020304" pitchFamily="18" charset="0"/>
                          <a:ea typeface="楷体" pitchFamily="49" charset="-122"/>
                          <a:cs typeface="Times New Roman" panose="02020603050405020304" pitchFamily="18" charset="0"/>
                        </a:rPr>
                        <a:t>yymore()</a:t>
                      </a:r>
                    </a:p>
                  </a:txBody>
                  <a:tcPr marT="45723" marB="4572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marL="742950" indent="-285750">
                        <a:spcBef>
                          <a:spcPct val="20000"/>
                        </a:spcBef>
                        <a:buFont typeface="Arial" pitchFamily="34" charset="0"/>
                        <a:defRPr sz="2400">
                          <a:solidFill>
                            <a:schemeClr val="tx1"/>
                          </a:solidFill>
                          <a:latin typeface="Calibri" pitchFamily="34" charset="0"/>
                          <a:ea typeface="宋体" pitchFamily="2" charset="-122"/>
                        </a:defRPr>
                      </a:lvl2pPr>
                      <a:lvl3pPr marL="1143000" indent="-228600">
                        <a:spcBef>
                          <a:spcPct val="20000"/>
                        </a:spcBef>
                        <a:buFont typeface="Arial" pitchFamily="34" charset="0"/>
                        <a:defRPr sz="2000">
                          <a:solidFill>
                            <a:schemeClr val="tx1"/>
                          </a:solidFill>
                          <a:latin typeface="Calibri" pitchFamily="34" charset="0"/>
                          <a:ea typeface="宋体" pitchFamily="2" charset="-122"/>
                        </a:defRPr>
                      </a:lvl3pPr>
                      <a:lvl4pPr marL="1600200" indent="-228600">
                        <a:spcBef>
                          <a:spcPct val="20000"/>
                        </a:spcBef>
                        <a:buFont typeface="Arial" pitchFamily="34" charset="0"/>
                        <a:defRPr>
                          <a:solidFill>
                            <a:schemeClr val="tx1"/>
                          </a:solidFill>
                          <a:latin typeface="Calibri" pitchFamily="34" charset="0"/>
                          <a:ea typeface="宋体" pitchFamily="2" charset="-122"/>
                        </a:defRPr>
                      </a:lvl4pPr>
                      <a:lvl5pPr marL="2057400" indent="-228600">
                        <a:spcBef>
                          <a:spcPct val="20000"/>
                        </a:spcBef>
                        <a:buFont typeface="Arial" pitchFamily="34" charset="0"/>
                        <a:defRPr>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这一函数告诉 </a:t>
                      </a:r>
                      <a:r>
                        <a:rPr kumimoji="0" lang="en-US" altLang="zh-CN" sz="2400" b="1" i="0" u="none" strike="noStrike" cap="none" normalizeH="0" baseline="0" dirty="0" err="1">
                          <a:ln>
                            <a:noFill/>
                          </a:ln>
                          <a:solidFill>
                            <a:srgbClr val="000000"/>
                          </a:solidFill>
                          <a:effectLst/>
                          <a:latin typeface="Times New Roman" panose="02020603050405020304" pitchFamily="18" charset="0"/>
                          <a:ea typeface="楷体" pitchFamily="49" charset="-122"/>
                          <a:cs typeface="Times New Roman" panose="02020603050405020304" pitchFamily="18" charset="0"/>
                        </a:rPr>
                        <a:t>Lexer</a:t>
                      </a:r>
                      <a:r>
                        <a:rPr kumimoji="0" lang="en-US" altLang="zh-CN" sz="2400" b="1" i="0" u="none" strike="noStrike" cap="none" normalizeH="0" baseline="0" dirty="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 </a:t>
                      </a:r>
                      <a:r>
                        <a:rPr kumimoji="0" lang="zh-CN" altLang="en-US" sz="2400" b="1" i="0" u="none" strike="noStrike" cap="none" normalizeH="0" baseline="0" dirty="0">
                          <a:ln>
                            <a:noFill/>
                          </a:ln>
                          <a:solidFill>
                            <a:srgbClr val="000000"/>
                          </a:solidFill>
                          <a:effectLst/>
                          <a:latin typeface="Times New Roman" panose="02020603050405020304" pitchFamily="18" charset="0"/>
                          <a:ea typeface="楷体" pitchFamily="49" charset="-122"/>
                          <a:cs typeface="Times New Roman" panose="02020603050405020304" pitchFamily="18" charset="0"/>
                        </a:rPr>
                        <a:t>将下一个标记附加到当前标记后。</a:t>
                      </a:r>
                      <a:endParaRPr kumimoji="0" lang="zh-CN" altLang="en-US" sz="2400" b="1" i="0" u="none" strike="noStrike" cap="none" normalizeH="0" baseline="0" dirty="0">
                        <a:ln>
                          <a:noFill/>
                        </a:ln>
                        <a:solidFill>
                          <a:schemeClr val="tx1"/>
                        </a:solidFill>
                        <a:effectLst/>
                        <a:latin typeface="Times New Roman" panose="02020603050405020304" pitchFamily="18" charset="0"/>
                        <a:ea typeface="楷体"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61CE9CB2-4820-490B-A503-E57227EC01A8}"/>
              </a:ext>
            </a:extLst>
          </p:cNvPr>
          <p:cNvSpPr>
            <a:spLocks noGrp="1"/>
          </p:cNvSpPr>
          <p:nvPr>
            <p:ph type="title"/>
          </p:nvPr>
        </p:nvSpPr>
        <p:spPr>
          <a:xfrm>
            <a:off x="468313" y="0"/>
            <a:ext cx="8218487" cy="817563"/>
          </a:xfrm>
        </p:spPr>
        <p:txBody>
          <a:bodyPr/>
          <a:lstStyle/>
          <a:p>
            <a:pPr eaLnBrk="1" hangingPunct="1">
              <a:defRPr/>
            </a:pPr>
            <a:r>
              <a:rPr lang="zh-CN" altLang="en-US" b="1" dirty="0">
                <a:effectLst>
                  <a:outerShdw blurRad="38100" dist="38100" dir="2700000" algn="tl">
                    <a:srgbClr val="000000">
                      <a:alpha val="43137"/>
                    </a:srgbClr>
                  </a:outerShdw>
                </a:effectLst>
              </a:rPr>
              <a:t>几个示例</a:t>
            </a:r>
          </a:p>
        </p:txBody>
      </p:sp>
      <p:sp>
        <p:nvSpPr>
          <p:cNvPr id="50179" name="内容占位符 2">
            <a:extLst>
              <a:ext uri="{FF2B5EF4-FFF2-40B4-BE49-F238E27FC236}">
                <a16:creationId xmlns:a16="http://schemas.microsoft.com/office/drawing/2014/main" id="{55838BA6-F488-425C-82D9-140EE9358FE3}"/>
              </a:ext>
            </a:extLst>
          </p:cNvPr>
          <p:cNvSpPr>
            <a:spLocks noGrp="1"/>
          </p:cNvSpPr>
          <p:nvPr>
            <p:ph idx="1"/>
          </p:nvPr>
        </p:nvSpPr>
        <p:spPr>
          <a:xfrm>
            <a:off x="468313" y="871538"/>
            <a:ext cx="8207375" cy="5437187"/>
          </a:xfrm>
        </p:spPr>
        <p:txBody>
          <a:bodyPr/>
          <a:lstStyle/>
          <a:p>
            <a:r>
              <a:rPr lang="en-US" altLang="zh-CN">
                <a:latin typeface="Times New Roman" panose="02020603050405020304" pitchFamily="18" charset="0"/>
                <a:cs typeface="Times New Roman" panose="02020603050405020304" pitchFamily="18" charset="0"/>
              </a:rPr>
              <a:t>Echo</a:t>
            </a:r>
          </a:p>
          <a:p>
            <a:r>
              <a:rPr lang="en-US" altLang="zh-CN">
                <a:latin typeface="Times New Roman" panose="02020603050405020304" pitchFamily="18" charset="0"/>
                <a:cs typeface="Times New Roman" panose="02020603050405020304" pitchFamily="18" charset="0"/>
              </a:rPr>
              <a:t>Word Counting</a:t>
            </a:r>
            <a:endParaRPr lang="zh-CN" altLang="en-US">
              <a:latin typeface="Times New Roman" panose="02020603050405020304" pitchFamily="18" charset="0"/>
              <a:cs typeface="Times New Roman" panose="02020603050405020304" pitchFamily="18" charset="0"/>
            </a:endParaRPr>
          </a:p>
        </p:txBody>
      </p:sp>
      <p:sp>
        <p:nvSpPr>
          <p:cNvPr id="50180" name="灯片编号占位符 3">
            <a:extLst>
              <a:ext uri="{FF2B5EF4-FFF2-40B4-BE49-F238E27FC236}">
                <a16:creationId xmlns:a16="http://schemas.microsoft.com/office/drawing/2014/main" id="{BE43BCE2-25D3-4A84-9808-351221E1AA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CB26D48-0402-4E83-ACAD-403FE320B785}"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45</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98ED8521-9D84-4448-B297-68109854A6EC}"/>
              </a:ext>
            </a:extLst>
          </p:cNvPr>
          <p:cNvSpPr>
            <a:spLocks noGrp="1"/>
          </p:cNvSpPr>
          <p:nvPr>
            <p:ph type="title"/>
          </p:nvPr>
        </p:nvSpPr>
        <p:spPr>
          <a:xfrm>
            <a:off x="468313" y="0"/>
            <a:ext cx="8218487" cy="817563"/>
          </a:xfrm>
        </p:spPr>
        <p:txBody>
          <a:bodyPr/>
          <a:lstStyle/>
          <a:p>
            <a:pPr eaLnBrk="1" hangingPunct="1"/>
            <a:r>
              <a:rPr lang="en-US" altLang="zh-CN" b="1">
                <a:latin typeface="Times New Roman" panose="02020603050405020304" pitchFamily="18" charset="0"/>
                <a:cs typeface="Times New Roman" panose="02020603050405020304" pitchFamily="18" charset="0"/>
              </a:rPr>
              <a:t>About YACC</a:t>
            </a:r>
            <a:endParaRPr lang="zh-CN" altLang="en-US" b="1">
              <a:latin typeface="Times New Roman" panose="02020603050405020304" pitchFamily="18" charset="0"/>
              <a:cs typeface="Times New Roman" panose="02020603050405020304" pitchFamily="18" charset="0"/>
            </a:endParaRPr>
          </a:p>
        </p:txBody>
      </p:sp>
      <p:sp>
        <p:nvSpPr>
          <p:cNvPr id="51203" name="内容占位符 2">
            <a:extLst>
              <a:ext uri="{FF2B5EF4-FFF2-40B4-BE49-F238E27FC236}">
                <a16:creationId xmlns:a16="http://schemas.microsoft.com/office/drawing/2014/main" id="{FD4D94ED-E411-4F6A-8B5C-BAB1F12D74BB}"/>
              </a:ext>
            </a:extLst>
          </p:cNvPr>
          <p:cNvSpPr>
            <a:spLocks noGrp="1"/>
          </p:cNvSpPr>
          <p:nvPr>
            <p:ph idx="1"/>
          </p:nvPr>
        </p:nvSpPr>
        <p:spPr>
          <a:xfrm>
            <a:off x="468313" y="871538"/>
            <a:ext cx="8207375" cy="5437187"/>
          </a:xfrm>
        </p:spPr>
        <p:txBody>
          <a:bodyPr/>
          <a:lstStyle/>
          <a:p>
            <a:r>
              <a:rPr lang="en-US" altLang="zh-CN" b="1">
                <a:latin typeface="Times New Roman" panose="02020603050405020304" pitchFamily="18" charset="0"/>
                <a:ea typeface="楷体" panose="02010609060101010101" pitchFamily="49" charset="-122"/>
                <a:cs typeface="Times New Roman" panose="02020603050405020304" pitchFamily="18" charset="0"/>
              </a:rPr>
              <a:t>YACC</a:t>
            </a:r>
            <a:r>
              <a:rPr lang="zh-CN" altLang="en-US" b="1">
                <a:latin typeface="Times New Roman" panose="02020603050405020304" pitchFamily="18" charset="0"/>
                <a:ea typeface="楷体" panose="02010609060101010101" pitchFamily="49" charset="-122"/>
                <a:cs typeface="Times New Roman" panose="02020603050405020304" pitchFamily="18" charset="0"/>
              </a:rPr>
              <a:t>：</a:t>
            </a:r>
            <a:r>
              <a:rPr lang="en-US" altLang="zh-CN" b="1">
                <a:latin typeface="Times New Roman" panose="02020603050405020304" pitchFamily="18" charset="0"/>
                <a:ea typeface="楷体" panose="02010609060101010101" pitchFamily="49" charset="-122"/>
                <a:cs typeface="Times New Roman" panose="02020603050405020304" pitchFamily="18" charset="0"/>
              </a:rPr>
              <a:t>Yet Another Compiler’s Compiler</a:t>
            </a:r>
          </a:p>
          <a:p>
            <a:r>
              <a:rPr lang="zh-CN" altLang="en-US" b="1">
                <a:latin typeface="Times New Roman" panose="02020603050405020304" pitchFamily="18" charset="0"/>
                <a:ea typeface="楷体" panose="02010609060101010101" pitchFamily="49" charset="-122"/>
                <a:cs typeface="Times New Roman" panose="02020603050405020304" pitchFamily="18" charset="0"/>
              </a:rPr>
              <a:t>另一个编译器的编译器</a:t>
            </a:r>
          </a:p>
          <a:p>
            <a:pPr>
              <a:buFontTx/>
              <a:buNone/>
            </a:pP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将输入拆分为一连串的记号。</a:t>
            </a:r>
            <a:endPar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endParaRPr>
          </a:p>
          <a:p>
            <a:pPr>
              <a:buFontTx/>
              <a:buNone/>
            </a:pP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endParaRPr>
          </a:p>
          <a:p>
            <a:pPr>
              <a:buFontTx/>
              <a:buNone/>
            </a:pP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需要一些方法来识别高层次的语法信息。</a:t>
            </a:r>
            <a:endPar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endParaRPr>
          </a:p>
          <a:p>
            <a:pPr>
              <a:buFontTx/>
              <a:buNone/>
            </a:pP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endParaRPr>
          </a:p>
          <a:p>
            <a:pPr>
              <a:buFontTx/>
              <a:buNone/>
            </a:pP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这就是 </a:t>
            </a:r>
            <a:r>
              <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yacc </a:t>
            </a: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要做的：</a:t>
            </a:r>
            <a:r>
              <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yacc </a:t>
            </a: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可以描述</a:t>
            </a:r>
            <a:endPar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endParaRPr>
          </a:p>
          <a:p>
            <a:pPr>
              <a:buFontTx/>
              <a:buNone/>
            </a:pPr>
            <a:r>
              <a:rPr lang="en-US" altLang="zh-CN"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a:solidFill>
                  <a:srgbClr val="800080"/>
                </a:solidFill>
                <a:latin typeface="Times New Roman" panose="02020603050405020304" pitchFamily="18" charset="0"/>
                <a:ea typeface="楷体" panose="02010609060101010101" pitchFamily="49" charset="-122"/>
                <a:cs typeface="Times New Roman" panose="02020603050405020304" pitchFamily="18" charset="0"/>
              </a:rPr>
              <a:t>“如何处理记号”。</a:t>
            </a:r>
            <a:r>
              <a:rPr lang="zh-CN" altLang="en-US" b="1">
                <a:latin typeface="Times New Roman" panose="02020603050405020304" pitchFamily="18" charset="0"/>
                <a:ea typeface="楷体" panose="02010609060101010101" pitchFamily="49" charset="-122"/>
                <a:cs typeface="Times New Roman" panose="02020603050405020304" pitchFamily="18" charset="0"/>
              </a:rPr>
              <a:t> </a:t>
            </a:r>
          </a:p>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1204" name="灯片编号占位符 3">
            <a:extLst>
              <a:ext uri="{FF2B5EF4-FFF2-40B4-BE49-F238E27FC236}">
                <a16:creationId xmlns:a16="http://schemas.microsoft.com/office/drawing/2014/main" id="{6261634D-37EE-46D2-B77F-FD83E26ED2B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CEB49FA-120E-4B9D-A78B-BAA39AC6D17D}"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46</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85D68055-B11B-42C8-929F-E622409C3253}"/>
              </a:ext>
            </a:extLst>
          </p:cNvPr>
          <p:cNvSpPr>
            <a:spLocks noGrp="1"/>
          </p:cNvSpPr>
          <p:nvPr>
            <p:ph type="title"/>
          </p:nvPr>
        </p:nvSpPr>
        <p:spPr>
          <a:xfrm>
            <a:off x="468313" y="0"/>
            <a:ext cx="8218487" cy="817563"/>
          </a:xfrm>
        </p:spPr>
        <p:txBody>
          <a:bodyPr/>
          <a:lstStyle/>
          <a:p>
            <a:pPr eaLnBrk="1" hangingPunct="1">
              <a:defRPr/>
            </a:pPr>
            <a:r>
              <a:rPr lang="zh-CN" altLang="en-US" b="1" dirty="0">
                <a:effectLst>
                  <a:outerShdw blurRad="38100" dist="38100" dir="2700000" algn="tl">
                    <a:srgbClr val="000000">
                      <a:alpha val="43137"/>
                    </a:srgbClr>
                  </a:outerShdw>
                </a:effectLst>
              </a:rPr>
              <a:t>语法分析的例子</a:t>
            </a:r>
          </a:p>
        </p:txBody>
      </p:sp>
      <p:sp>
        <p:nvSpPr>
          <p:cNvPr id="52227" name="灯片编号占位符 3">
            <a:extLst>
              <a:ext uri="{FF2B5EF4-FFF2-40B4-BE49-F238E27FC236}">
                <a16:creationId xmlns:a16="http://schemas.microsoft.com/office/drawing/2014/main" id="{C7611564-012F-4495-9E54-3CD5D3711FD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A992193-7D7A-40C1-B4EA-49ED348F63E3}"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47</a:t>
            </a:fld>
            <a:endParaRPr lang="zh-CN" altLang="en-US" sz="1600">
              <a:solidFill>
                <a:srgbClr val="C00000"/>
              </a:solidFill>
              <a:latin typeface="Goudy Stout" panose="0202090407030B020401" pitchFamily="18" charset="0"/>
              <a:ea typeface="楷体" panose="02010609060101010101" pitchFamily="49" charset="-122"/>
            </a:endParaRPr>
          </a:p>
        </p:txBody>
      </p:sp>
      <p:sp>
        <p:nvSpPr>
          <p:cNvPr id="52228" name="Rectangle 3">
            <a:extLst>
              <a:ext uri="{FF2B5EF4-FFF2-40B4-BE49-F238E27FC236}">
                <a16:creationId xmlns:a16="http://schemas.microsoft.com/office/drawing/2014/main" id="{062A6FC4-EDE3-4C63-B394-100328788831}"/>
              </a:ext>
            </a:extLst>
          </p:cNvPr>
          <p:cNvSpPr>
            <a:spLocks noChangeArrowheads="1"/>
          </p:cNvSpPr>
          <p:nvPr/>
        </p:nvSpPr>
        <p:spPr bwMode="auto">
          <a:xfrm>
            <a:off x="468313" y="2959100"/>
            <a:ext cx="25146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7188" tIns="-68263" rIns="357188" bIns="-68263"/>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1</a:t>
            </a:r>
            <a:r>
              <a:rPr lang="en-US" altLang="zh-CN" sz="1800">
                <a:solidFill>
                  <a:srgbClr val="000000"/>
                </a:solidFill>
                <a:latin typeface="Arial Unicode MS" panose="020B0604020202020204" pitchFamily="34" charset="-122"/>
              </a:rPr>
              <a:t>.</a:t>
            </a:r>
            <a:r>
              <a:rPr lang="en-US" altLang="zh-CN" sz="1800">
                <a:solidFill>
                  <a:srgbClr val="000000"/>
                </a:solidFill>
                <a:latin typeface="Arial Unicode MS" panose="020B0604020202020204" pitchFamily="34" charset="-122"/>
                <a:ea typeface="Courier New, Courier, mono"/>
                <a:cs typeface="Courier New, Courier, mono"/>
              </a:rPr>
              <a:t> E -&gt; E + E</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2. E -&gt; E * E</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3. E -&gt; id </a:t>
            </a:r>
          </a:p>
        </p:txBody>
      </p:sp>
      <p:sp>
        <p:nvSpPr>
          <p:cNvPr id="52229" name="Rectangle 4">
            <a:extLst>
              <a:ext uri="{FF2B5EF4-FFF2-40B4-BE49-F238E27FC236}">
                <a16:creationId xmlns:a16="http://schemas.microsoft.com/office/drawing/2014/main" id="{DB83346F-2C4F-4431-A886-54BFA08F2966}"/>
              </a:ext>
            </a:extLst>
          </p:cNvPr>
          <p:cNvSpPr>
            <a:spLocks noChangeArrowheads="1"/>
          </p:cNvSpPr>
          <p:nvPr/>
        </p:nvSpPr>
        <p:spPr bwMode="auto">
          <a:xfrm>
            <a:off x="4038600" y="1196975"/>
            <a:ext cx="472440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7188" tIns="-68263" rIns="357188" bIns="-68263"/>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1 . x + y * z shift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2 x . + y * z reduce(r3)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3 E . + y * z shift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4 E + . y * z shift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5 E + y . * z reduce(r3)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6 E + E . * z shift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7 E + E * . z shift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8 E + E * z . reduce(r3)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9 E + E * E . reduce(r2) emit multiply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10 E + E . reduce(r1) emit add </a:t>
            </a:r>
          </a:p>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11 E . accept </a:t>
            </a:r>
          </a:p>
        </p:txBody>
      </p:sp>
      <p:sp>
        <p:nvSpPr>
          <p:cNvPr id="52230" name="Rectangle 5">
            <a:extLst>
              <a:ext uri="{FF2B5EF4-FFF2-40B4-BE49-F238E27FC236}">
                <a16:creationId xmlns:a16="http://schemas.microsoft.com/office/drawing/2014/main" id="{17101A0B-2A7B-49BD-95E8-A8E8C3F1A0A8}"/>
              </a:ext>
            </a:extLst>
          </p:cNvPr>
          <p:cNvSpPr>
            <a:spLocks noChangeArrowheads="1"/>
          </p:cNvSpPr>
          <p:nvPr/>
        </p:nvSpPr>
        <p:spPr bwMode="auto">
          <a:xfrm>
            <a:off x="762000" y="1273175"/>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Arial Unicode MS" panose="020B0604020202020204" pitchFamily="34" charset="-122"/>
                <a:ea typeface="Courier New, Courier, mono"/>
                <a:cs typeface="Courier New, Courier, mono"/>
              </a:rPr>
              <a:t>Input:x + y * z</a:t>
            </a:r>
          </a:p>
        </p:txBody>
      </p:sp>
      <p:sp>
        <p:nvSpPr>
          <p:cNvPr id="52231" name="AutoShape 6">
            <a:extLst>
              <a:ext uri="{FF2B5EF4-FFF2-40B4-BE49-F238E27FC236}">
                <a16:creationId xmlns:a16="http://schemas.microsoft.com/office/drawing/2014/main" id="{2B313D95-B9A6-4CFB-BA36-74DB358F0986}"/>
              </a:ext>
            </a:extLst>
          </p:cNvPr>
          <p:cNvSpPr>
            <a:spLocks noChangeArrowheads="1"/>
          </p:cNvSpPr>
          <p:nvPr/>
        </p:nvSpPr>
        <p:spPr bwMode="auto">
          <a:xfrm>
            <a:off x="1296988" y="1884363"/>
            <a:ext cx="711200" cy="631825"/>
          </a:xfrm>
          <a:prstGeom prst="downArrow">
            <a:avLst>
              <a:gd name="adj1" fmla="val 50000"/>
              <a:gd name="adj2" fmla="val 25009"/>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0">
              <a:solidFill>
                <a:srgbClr val="000000"/>
              </a:solidFill>
            </a:endParaRPr>
          </a:p>
        </p:txBody>
      </p:sp>
      <p:sp>
        <p:nvSpPr>
          <p:cNvPr id="52232" name="AutoShape 7">
            <a:extLst>
              <a:ext uri="{FF2B5EF4-FFF2-40B4-BE49-F238E27FC236}">
                <a16:creationId xmlns:a16="http://schemas.microsoft.com/office/drawing/2014/main" id="{9B28B87F-90FE-4103-8A31-0CD2394CED09}"/>
              </a:ext>
            </a:extLst>
          </p:cNvPr>
          <p:cNvSpPr>
            <a:spLocks noChangeArrowheads="1"/>
          </p:cNvSpPr>
          <p:nvPr/>
        </p:nvSpPr>
        <p:spPr bwMode="auto">
          <a:xfrm>
            <a:off x="3419475" y="3016250"/>
            <a:ext cx="454025" cy="989013"/>
          </a:xfrm>
          <a:prstGeom prst="rightArrow">
            <a:avLst>
              <a:gd name="adj1" fmla="val 50000"/>
              <a:gd name="adj2" fmla="val 25009"/>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24FDC47A-9988-4FF1-8EB6-84D2D073615B}"/>
              </a:ext>
            </a:extLst>
          </p:cNvPr>
          <p:cNvSpPr>
            <a:spLocks noGrp="1"/>
          </p:cNvSpPr>
          <p:nvPr>
            <p:ph type="title"/>
          </p:nvPr>
        </p:nvSpPr>
        <p:spPr>
          <a:xfrm>
            <a:off x="468313" y="0"/>
            <a:ext cx="8218487" cy="817563"/>
          </a:xfrm>
        </p:spPr>
        <p:txBody>
          <a:bodyPr/>
          <a:lstStyle/>
          <a:p>
            <a:pPr eaLnBrk="1" hangingPunct="1"/>
            <a:r>
              <a:rPr lang="en-US" altLang="zh-CN" b="1">
                <a:latin typeface="Times New Roman" panose="02020603050405020304" pitchFamily="18" charset="0"/>
                <a:cs typeface="Times New Roman" panose="02020603050405020304" pitchFamily="18" charset="0"/>
              </a:rPr>
              <a:t>YACC</a:t>
            </a:r>
            <a:r>
              <a:rPr lang="zh-CN" altLang="en-US" b="1">
                <a:latin typeface="Times New Roman" panose="02020603050405020304" pitchFamily="18" charset="0"/>
                <a:cs typeface="Times New Roman" panose="02020603050405020304" pitchFamily="18" charset="0"/>
              </a:rPr>
              <a:t>语法</a:t>
            </a:r>
          </a:p>
        </p:txBody>
      </p:sp>
      <p:sp>
        <p:nvSpPr>
          <p:cNvPr id="3" name="内容占位符 2">
            <a:extLst>
              <a:ext uri="{FF2B5EF4-FFF2-40B4-BE49-F238E27FC236}">
                <a16:creationId xmlns:a16="http://schemas.microsoft.com/office/drawing/2014/main" id="{7E52C97A-6560-4AB0-A6FA-5B151AEA4EE7}"/>
              </a:ext>
            </a:extLst>
          </p:cNvPr>
          <p:cNvSpPr>
            <a:spLocks noGrp="1"/>
          </p:cNvSpPr>
          <p:nvPr>
            <p:ph idx="1"/>
          </p:nvPr>
        </p:nvSpPr>
        <p:spPr>
          <a:xfrm>
            <a:off x="468313" y="871538"/>
            <a:ext cx="8568183" cy="5437187"/>
          </a:xfrm>
        </p:spPr>
        <p:txBody>
          <a:bodyPr rtlCol="0">
            <a:normAutofit lnSpcReduction="10000"/>
          </a:bodyPr>
          <a:lstStyle/>
          <a:p>
            <a:pPr>
              <a:defRPr/>
            </a:pP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如同 </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一样</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YACC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程序也用双百分号分为三段：声明、语法规则和 </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代码。</a:t>
            </a:r>
            <a:endPar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a:defRPr/>
            </a:pP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用 </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创建一个程序大致包括如下步骤：</a:t>
            </a:r>
          </a:p>
          <a:p>
            <a:pPr lvl="1">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说明语法：</a:t>
            </a:r>
          </a:p>
          <a:p>
            <a:pPr lvl="2">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编写一个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.y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的语法描述文件（同时使用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语言描述在对应规则所要进行的响应动作）。</a:t>
            </a:r>
          </a:p>
          <a:p>
            <a:pPr lvl="2">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编写一个词法分析器来处理输入并将标记传递给解析器。 这可以使用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Lex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来完成。</a:t>
            </a:r>
          </a:p>
          <a:p>
            <a:pPr lvl="2">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编写一个函数，通过调用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yyparse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来开始解析。</a:t>
            </a:r>
          </a:p>
          <a:p>
            <a:pPr lvl="2">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编写错误处理例程（或调用标准</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yyerror</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a:p>
            <a:pPr lvl="1">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编译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YACC</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生成的代码以及其它相关的源文件。</a:t>
            </a:r>
          </a:p>
          <a:p>
            <a:pPr lvl="1">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将目标文件链接到适当的可执行解析器库。</a:t>
            </a:r>
          </a:p>
          <a:p>
            <a:pPr>
              <a:defRPr/>
            </a:pPr>
            <a:endParaRPr lang="zh-CN" altLang="en-US"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3252" name="灯片编号占位符 3">
            <a:extLst>
              <a:ext uri="{FF2B5EF4-FFF2-40B4-BE49-F238E27FC236}">
                <a16:creationId xmlns:a16="http://schemas.microsoft.com/office/drawing/2014/main" id="{413B6588-D463-41F9-8D35-98B75891278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26082C9-7246-4A69-8518-14ED5E6CD40F}"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48</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EA85EE7B-4D1B-4E44-8D09-3866E9FC77EC}"/>
              </a:ext>
            </a:extLst>
          </p:cNvPr>
          <p:cNvSpPr>
            <a:spLocks noGrp="1"/>
          </p:cNvSpPr>
          <p:nvPr>
            <p:ph type="title"/>
          </p:nvPr>
        </p:nvSpPr>
        <p:spPr>
          <a:xfrm>
            <a:off x="468313" y="0"/>
            <a:ext cx="8218487" cy="817563"/>
          </a:xfrm>
        </p:spPr>
        <p:txBody>
          <a:bodyPr/>
          <a:lstStyle/>
          <a:p>
            <a:pPr eaLnBrk="1" hangingPunct="1">
              <a:defRPr/>
            </a:pP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 </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与 </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YACC </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的声明</a:t>
            </a:r>
            <a:endPar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4275" name="内容占位符 2">
            <a:extLst>
              <a:ext uri="{FF2B5EF4-FFF2-40B4-BE49-F238E27FC236}">
                <a16:creationId xmlns:a16="http://schemas.microsoft.com/office/drawing/2014/main" id="{D8A12775-3029-4FA7-8908-1AD4A6C440F3}"/>
              </a:ext>
            </a:extLst>
          </p:cNvPr>
          <p:cNvSpPr>
            <a:spLocks noGrp="1"/>
          </p:cNvSpPr>
          <p:nvPr>
            <p:ph idx="1"/>
          </p:nvPr>
        </p:nvSpPr>
        <p:spPr>
          <a:xfrm>
            <a:off x="468313" y="871538"/>
            <a:ext cx="8207375" cy="5437187"/>
          </a:xfrm>
        </p:spPr>
        <p:txBody>
          <a:bodyPr/>
          <a:lstStyle/>
          <a:p>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声明部分可能会定义动作中使用的类型和变量、必要的宏，还可以包含头文件。</a:t>
            </a:r>
            <a:endPar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每个 </a:t>
            </a:r>
            <a:r>
              <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 </a:t>
            </a:r>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声明段声明了终结符号和非终结符号（标记）的名称，还可能描述操作符优先级和针对不同符号的数据类型。 </a:t>
            </a:r>
            <a:endPar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lexer (Lex) </a:t>
            </a:r>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一般返回这些标记。所有这些标记都必须在</a:t>
            </a:r>
            <a:r>
              <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a:t>
            </a:r>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的声明中进行说明。</a:t>
            </a:r>
            <a:endParaRPr lang="zh-CN" altLang="en-US">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4276" name="灯片编号占位符 3">
            <a:extLst>
              <a:ext uri="{FF2B5EF4-FFF2-40B4-BE49-F238E27FC236}">
                <a16:creationId xmlns:a16="http://schemas.microsoft.com/office/drawing/2014/main" id="{B35DBA07-2AAE-423D-B498-EF80B923FBF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07E491F-1D65-4C4E-BF7B-CFED12D521FB}"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49</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a:extLst>
              <a:ext uri="{FF2B5EF4-FFF2-40B4-BE49-F238E27FC236}">
                <a16:creationId xmlns:a16="http://schemas.microsoft.com/office/drawing/2014/main" id="{3988EE10-FF59-452A-83CE-7D70973617A8}"/>
              </a:ext>
            </a:extLst>
          </p:cNvPr>
          <p:cNvSpPr>
            <a:spLocks noGrp="1" noChangeArrowheads="1"/>
          </p:cNvSpPr>
          <p:nvPr>
            <p:ph type="title"/>
          </p:nvPr>
        </p:nvSpPr>
        <p:spPr/>
        <p:txBody>
          <a:bodyPr/>
          <a:lstStyle/>
          <a:p>
            <a:pPr eaLnBrk="1" hangingPunct="1">
              <a:defRPr/>
            </a:pPr>
            <a:r>
              <a:rPr lang="zh-CN" altLang="en-US"/>
              <a:t>课程目标</a:t>
            </a:r>
          </a:p>
        </p:txBody>
      </p:sp>
      <p:sp>
        <p:nvSpPr>
          <p:cNvPr id="14339" name="Rectangle 3">
            <a:extLst>
              <a:ext uri="{FF2B5EF4-FFF2-40B4-BE49-F238E27FC236}">
                <a16:creationId xmlns:a16="http://schemas.microsoft.com/office/drawing/2014/main" id="{F90AE6B7-0FC9-4E2C-AA85-DBC8C75B79DE}"/>
              </a:ext>
            </a:extLst>
          </p:cNvPr>
          <p:cNvSpPr>
            <a:spLocks noGrp="1" noChangeArrowheads="1"/>
          </p:cNvSpPr>
          <p:nvPr>
            <p:ph type="body" idx="1"/>
          </p:nvPr>
        </p:nvSpPr>
        <p:spPr/>
        <p:txBody>
          <a:bodyPr/>
          <a:lstStyle/>
          <a:p>
            <a:pPr eaLnBrk="1" hangingPunct="1"/>
            <a:r>
              <a:rPr lang="zh-CN" altLang="en-US" sz="2800"/>
              <a:t>掌握编译的</a:t>
            </a:r>
            <a:r>
              <a:rPr lang="zh-CN" altLang="en-US" sz="2800">
                <a:solidFill>
                  <a:srgbClr val="0033CC"/>
                </a:solidFill>
              </a:rPr>
              <a:t>基本理论</a:t>
            </a:r>
            <a:endParaRPr lang="zh-CN" altLang="en-US" sz="2800"/>
          </a:p>
          <a:p>
            <a:pPr eaLnBrk="1" hangingPunct="1"/>
            <a:r>
              <a:rPr lang="zh-CN" altLang="en-US" sz="2800"/>
              <a:t>掌握常用的</a:t>
            </a:r>
            <a:r>
              <a:rPr lang="zh-CN" altLang="en-US" sz="2800">
                <a:solidFill>
                  <a:srgbClr val="0033CC"/>
                </a:solidFill>
              </a:rPr>
              <a:t>编译技术</a:t>
            </a:r>
            <a:endParaRPr lang="en-US" altLang="zh-CN" sz="2800">
              <a:solidFill>
                <a:srgbClr val="0033CC"/>
              </a:solidFill>
            </a:endParaRPr>
          </a:p>
          <a:p>
            <a:pPr lvl="1" eaLnBrk="1" hangingPunct="1"/>
            <a:endParaRPr lang="zh-CN" altLang="en-US" sz="2400"/>
          </a:p>
          <a:p>
            <a:pPr eaLnBrk="1" hangingPunct="1"/>
            <a:r>
              <a:rPr lang="zh-CN" altLang="en-US" sz="2800">
                <a:solidFill>
                  <a:srgbClr val="FF0000"/>
                </a:solidFill>
              </a:rPr>
              <a:t>掌握编译器的构造技术</a:t>
            </a:r>
            <a:endParaRPr lang="en-US" altLang="zh-CN" sz="2800">
              <a:solidFill>
                <a:srgbClr val="FF0000"/>
              </a:solidFill>
            </a:endParaRPr>
          </a:p>
          <a:p>
            <a:pPr lvl="1" eaLnBrk="1" hangingPunct="1"/>
            <a:r>
              <a:rPr lang="zh-CN" altLang="en-US" sz="2400">
                <a:solidFill>
                  <a:srgbClr val="FF0000"/>
                </a:solidFill>
              </a:rPr>
              <a:t>必要的数据结构（表、图、树、栈）</a:t>
            </a:r>
            <a:endParaRPr lang="en-US" altLang="zh-CN" sz="2400">
              <a:solidFill>
                <a:srgbClr val="FF0000"/>
              </a:solidFill>
            </a:endParaRPr>
          </a:p>
          <a:p>
            <a:pPr lvl="1" eaLnBrk="1" hangingPunct="1"/>
            <a:r>
              <a:rPr lang="zh-CN" altLang="en-US" sz="2400">
                <a:solidFill>
                  <a:srgbClr val="FF0000"/>
                </a:solidFill>
              </a:rPr>
              <a:t>恰当的算法（遍历、匹配、染色）</a:t>
            </a:r>
            <a:endParaRPr lang="en-US" altLang="zh-CN" sz="2400">
              <a:solidFill>
                <a:srgbClr val="FF0000"/>
              </a:solidFill>
            </a:endParaRPr>
          </a:p>
          <a:p>
            <a:pPr lvl="1" eaLnBrk="1" hangingPunct="1"/>
            <a:r>
              <a:rPr lang="zh-CN" altLang="en-US" sz="2400">
                <a:solidFill>
                  <a:srgbClr val="FF0000"/>
                </a:solidFill>
              </a:rPr>
              <a:t>有帮助的工具（自动化工具）</a:t>
            </a:r>
            <a:endParaRPr lang="en-US" altLang="zh-CN" sz="2400">
              <a:solidFill>
                <a:srgbClr val="FF0000"/>
              </a:solidFill>
            </a:endParaRPr>
          </a:p>
          <a:p>
            <a:pPr lvl="1" eaLnBrk="1" hangingPunct="1"/>
            <a:r>
              <a:rPr lang="zh-CN" altLang="en-US" sz="2400">
                <a:solidFill>
                  <a:srgbClr val="FF0000"/>
                </a:solidFill>
              </a:rPr>
              <a:t>合理的设计及实现思路</a:t>
            </a:r>
            <a:endParaRPr lang="en-US" altLang="zh-CN" sz="2400">
              <a:solidFill>
                <a:srgbClr val="FF0000"/>
              </a:solidFill>
            </a:endParaRPr>
          </a:p>
          <a:p>
            <a:pPr lvl="1" eaLnBrk="1" hangingPunct="1"/>
            <a:r>
              <a:rPr lang="zh-CN" altLang="en-US" sz="2400">
                <a:solidFill>
                  <a:srgbClr val="FF0000"/>
                </a:solidFill>
              </a:rPr>
              <a:t>基本的优化（至少窥孔？）</a:t>
            </a:r>
            <a:endParaRPr lang="en-US" altLang="zh-CN" sz="2400">
              <a:solidFill>
                <a:srgbClr val="FF0000"/>
              </a:solidFill>
            </a:endParaRPr>
          </a:p>
          <a:p>
            <a:pPr lvl="1" eaLnBrk="1" hangingPunct="1"/>
            <a:r>
              <a:rPr lang="zh-CN" altLang="en-US" sz="2400">
                <a:solidFill>
                  <a:srgbClr val="FF0000"/>
                </a:solidFill>
              </a:rPr>
              <a:t>和操作系统</a:t>
            </a:r>
            <a:r>
              <a:rPr lang="en-US" altLang="zh-CN" sz="2400">
                <a:solidFill>
                  <a:srgbClr val="FF0000"/>
                </a:solidFill>
              </a:rPr>
              <a:t>/</a:t>
            </a:r>
            <a:r>
              <a:rPr lang="zh-CN" altLang="en-US" sz="2400">
                <a:solidFill>
                  <a:srgbClr val="FF0000"/>
                </a:solidFill>
              </a:rPr>
              <a:t>库函数、体系结构特性的交互性约定</a:t>
            </a:r>
            <a:endParaRPr lang="en-US" altLang="zh-CN" sz="240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E8C46171-3A61-4499-B51A-028E7A3DEDAF}"/>
              </a:ext>
            </a:extLst>
          </p:cNvPr>
          <p:cNvSpPr>
            <a:spLocks noGrp="1"/>
          </p:cNvSpPr>
          <p:nvPr>
            <p:ph type="title"/>
          </p:nvPr>
        </p:nvSpPr>
        <p:spPr>
          <a:xfrm>
            <a:off x="468313" y="0"/>
            <a:ext cx="8218487" cy="817563"/>
          </a:xfrm>
        </p:spPr>
        <p:txBody>
          <a:bodyPr/>
          <a:lstStyle/>
          <a:p>
            <a:pPr eaLnBrk="1" hangingPunct="1">
              <a:defRPr/>
            </a:pPr>
            <a:r>
              <a:rPr lang="zh-CN" altLang="en-US" b="1" dirty="0">
                <a:effectLst>
                  <a:outerShdw blurRad="38100" dist="38100" dir="2700000" algn="tl">
                    <a:srgbClr val="000000">
                      <a:alpha val="43137"/>
                    </a:srgbClr>
                  </a:outerShdw>
                </a:effectLst>
              </a:rPr>
              <a:t>终结符和非终结符号</a:t>
            </a:r>
            <a:endParaRPr lang="zh-CN" altLang="en-US" dirty="0">
              <a:effectLst>
                <a:outerShdw blurRad="38100" dist="38100" dir="2700000" algn="tl">
                  <a:srgbClr val="000000">
                    <a:alpha val="43137"/>
                  </a:srgbClr>
                </a:outerShdw>
              </a:effectLst>
            </a:endParaRPr>
          </a:p>
        </p:txBody>
      </p:sp>
      <p:sp>
        <p:nvSpPr>
          <p:cNvPr id="55299" name="内容占位符 2">
            <a:extLst>
              <a:ext uri="{FF2B5EF4-FFF2-40B4-BE49-F238E27FC236}">
                <a16:creationId xmlns:a16="http://schemas.microsoft.com/office/drawing/2014/main" id="{22D7D748-78F9-4FF8-B257-364E83CB7774}"/>
              </a:ext>
            </a:extLst>
          </p:cNvPr>
          <p:cNvSpPr>
            <a:spLocks noGrp="1"/>
          </p:cNvSpPr>
          <p:nvPr>
            <p:ph idx="1"/>
          </p:nvPr>
        </p:nvSpPr>
        <p:spPr>
          <a:xfrm>
            <a:off x="107950" y="981075"/>
            <a:ext cx="8567738" cy="5327650"/>
          </a:xfrm>
        </p:spPr>
        <p:txBody>
          <a:bodyPr/>
          <a:lstStyle/>
          <a:p>
            <a:pPr lvl="1">
              <a:lnSpc>
                <a:spcPct val="80000"/>
              </a:lnSpc>
            </a:pP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终结符号</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代表一类在语法结构上等效的标记。终结符号有三种类型：</a:t>
            </a:r>
          </a:p>
          <a:p>
            <a:pPr lvl="2">
              <a:lnSpc>
                <a:spcPct val="80000"/>
              </a:lnSpc>
            </a:pP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命名标记</a:t>
            </a:r>
            <a:r>
              <a:rPr lang="en-US" altLang="zh-CN"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这些由 </a:t>
            </a:r>
            <a:r>
              <a:rPr lang="en-US" altLang="zh-CN"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%token </a:t>
            </a: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标识符来定义。按照惯例，它们都是大写。</a:t>
            </a:r>
          </a:p>
          <a:p>
            <a:pPr lvl="2">
              <a:lnSpc>
                <a:spcPct val="80000"/>
              </a:lnSpc>
            </a:pP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字符标记</a:t>
            </a:r>
            <a:r>
              <a:rPr lang="en-US" altLang="zh-CN"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字符常量的写法与 </a:t>
            </a:r>
            <a:r>
              <a:rPr lang="en-US" altLang="zh-CN"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相同。例如</a:t>
            </a:r>
            <a:r>
              <a:rPr lang="en-US" altLang="zh-CN"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就是一个字符标记。</a:t>
            </a:r>
          </a:p>
          <a:p>
            <a:pPr lvl="2">
              <a:lnSpc>
                <a:spcPct val="80000"/>
              </a:lnSpc>
            </a:pP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字符串标记 </a:t>
            </a:r>
            <a:r>
              <a:rPr lang="en-US" altLang="zh-CN"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写法与 </a:t>
            </a:r>
            <a:r>
              <a:rPr lang="en-US" altLang="zh-CN"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的字符串常量相同。例如，</a:t>
            </a:r>
            <a:r>
              <a:rPr lang="en-US" altLang="zh-CN"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"&lt;&lt;" </a:t>
            </a:r>
            <a:r>
              <a:rPr lang="zh-CN" altLang="en-US" sz="28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就是一个字符串标记。</a:t>
            </a:r>
          </a:p>
          <a:p>
            <a:pPr lvl="1">
              <a:lnSpc>
                <a:spcPct val="80000"/>
              </a:lnSpc>
              <a:buFontTx/>
              <a:buNone/>
            </a:pPr>
            <a:endPar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ct val="80000"/>
              </a:lnSpc>
            </a:pP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非终结符号</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是一组非终端符号和终端符号组成的符号。按照惯例，它们都是小写。 在例子中，</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file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是一个非终端标记而 </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NAME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是一个终端标记。</a:t>
            </a:r>
            <a:endParaRPr lang="zh-CN" altLang="en-US" sz="3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5300" name="灯片编号占位符 3">
            <a:extLst>
              <a:ext uri="{FF2B5EF4-FFF2-40B4-BE49-F238E27FC236}">
                <a16:creationId xmlns:a16="http://schemas.microsoft.com/office/drawing/2014/main" id="{81E29821-256F-41D0-B4C5-55C5E9D420A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A163B78-2387-410A-904E-3030CFF5869F}"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50</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DE5C9D58-F4FC-402A-AA44-FA00FB118E11}"/>
              </a:ext>
            </a:extLst>
          </p:cNvPr>
          <p:cNvSpPr>
            <a:spLocks noGrp="1"/>
          </p:cNvSpPr>
          <p:nvPr>
            <p:ph type="title"/>
          </p:nvPr>
        </p:nvSpPr>
        <p:spPr>
          <a:xfrm>
            <a:off x="468313" y="0"/>
            <a:ext cx="8218487" cy="817563"/>
          </a:xfrm>
        </p:spPr>
        <p:txBody>
          <a:bodyPr/>
          <a:lstStyle/>
          <a:p>
            <a:pPr eaLnBrk="1" hangingPunct="1">
              <a:defRPr/>
            </a:pP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YACC</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语法规则</a:t>
            </a:r>
            <a:endPar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CFD52BE-ADFC-4369-BE59-331BBE919B26}"/>
              </a:ext>
            </a:extLst>
          </p:cNvPr>
          <p:cNvSpPr>
            <a:spLocks noGrp="1"/>
          </p:cNvSpPr>
          <p:nvPr>
            <p:ph idx="1"/>
          </p:nvPr>
        </p:nvSpPr>
        <p:spPr>
          <a:xfrm>
            <a:off x="468313" y="871538"/>
            <a:ext cx="8207375" cy="5437187"/>
          </a:xfrm>
        </p:spPr>
        <p:txBody>
          <a:bodyPr rtlCol="0">
            <a:normAutofit/>
          </a:bodyPr>
          <a:lstStyle/>
          <a:p>
            <a:pPr>
              <a:buFont typeface="Wingdings" pitchFamily="2" charset="2"/>
              <a:buChar char="v"/>
              <a:defRPr/>
            </a:pP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语法规则具有以下一般格式：</a:t>
            </a:r>
          </a:p>
          <a:p>
            <a:pPr marL="0" indent="0">
              <a:buFont typeface="Wingdings" pitchFamily="2" charset="2"/>
              <a:buNone/>
              <a:defRPr/>
            </a:pP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Wingdings" pitchFamily="2" charset="2"/>
              <a:buNone/>
              <a:defRPr/>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result: components { /* action to be taken in C */ } ; </a:t>
            </a:r>
          </a:p>
          <a:p>
            <a:pPr marL="0" indent="0">
              <a:buFont typeface="Wingdings" pitchFamily="2" charset="2"/>
              <a:buNone/>
              <a:defRPr/>
            </a:pP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itchFamily="2" charset="2"/>
              <a:buChar char="v"/>
              <a:defRPr/>
            </a:pP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在这个例子中，</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result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是规则描述的非终端符号。</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Components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是根据规则放在一起的不同的终端和非终端符号。 如果匹配特定序列的话 </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Components </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后面可以跟随要执行的动作。</a:t>
            </a:r>
            <a:endParaRPr lang="zh-CN" altLang="en-US"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324" name="灯片编号占位符 3">
            <a:extLst>
              <a:ext uri="{FF2B5EF4-FFF2-40B4-BE49-F238E27FC236}">
                <a16:creationId xmlns:a16="http://schemas.microsoft.com/office/drawing/2014/main" id="{90945B88-68C7-4AD5-8BDA-D4970F86CB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50C341E-27B5-46DA-A66C-658CF995B47C}"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51</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id="{48783630-3F2A-461A-822C-6731CFF99CB0}"/>
              </a:ext>
            </a:extLst>
          </p:cNvPr>
          <p:cNvSpPr>
            <a:spLocks noGrp="1"/>
          </p:cNvSpPr>
          <p:nvPr>
            <p:ph type="body" idx="1"/>
          </p:nvPr>
        </p:nvSpPr>
        <p:spPr>
          <a:xfrm>
            <a:off x="201613" y="1268413"/>
            <a:ext cx="8763000" cy="5256212"/>
          </a:xfrm>
        </p:spPr>
        <p:txBody>
          <a:bodyPr lIns="92075" tIns="46038" rIns="92075" bIns="46038"/>
          <a:lstStyle/>
          <a:p>
            <a:pPr>
              <a:lnSpc>
                <a:spcPct val="90000"/>
              </a:lnSpc>
            </a:pPr>
            <a:r>
              <a:rPr lang="zh-CN" altLang="en-US" b="1">
                <a:latin typeface="Times New Roman" panose="02020603050405020304" pitchFamily="18" charset="0"/>
                <a:ea typeface="楷体" panose="02010609060101010101" pitchFamily="49" charset="-122"/>
                <a:cs typeface="Times New Roman" panose="02020603050405020304" pitchFamily="18" charset="0"/>
              </a:rPr>
              <a:t>考虑如下的例子：</a:t>
            </a:r>
            <a:endPar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buFontTx/>
              <a:buNone/>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param : NAME EQ NAME { printf("\tName:%s\tValue(name):%s\n", $1,$3);} </a:t>
            </a:r>
          </a:p>
          <a:p>
            <a:pPr lvl="1">
              <a:lnSpc>
                <a:spcPct val="90000"/>
              </a:lnSpc>
              <a:buFontTx/>
              <a:buNone/>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 NAME EQ VALUE{ printf("\tName:%s\tValue(value):%s\n",$1,$3);} ;</a:t>
            </a:r>
            <a:r>
              <a:rPr lang="en-US" altLang="zh-CN" b="1">
                <a:latin typeface="Times New Roman" panose="02020603050405020304" pitchFamily="18" charset="0"/>
                <a:ea typeface="楷体" panose="02010609060101010101" pitchFamily="49" charset="-122"/>
                <a:cs typeface="Times New Roman" panose="02020603050405020304" pitchFamily="18" charset="0"/>
              </a:rPr>
              <a:t> </a:t>
            </a:r>
          </a:p>
          <a:p>
            <a:pPr lvl="1">
              <a:lnSpc>
                <a:spcPct val="90000"/>
              </a:lnSpc>
              <a:buFontTx/>
              <a:buNone/>
            </a:pPr>
            <a:endPar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buFontTx/>
              <a:buNone/>
            </a:pP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如果上例中序列 </a:t>
            </a:r>
            <a:r>
              <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NAME EQ NAME </a:t>
            </a: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被匹配，将执行相应</a:t>
            </a:r>
            <a:r>
              <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 </a:t>
            </a: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括号中的动作。 </a:t>
            </a:r>
            <a:endPar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buFontTx/>
              <a:buNone/>
            </a:pPr>
            <a:endPar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buFontTx/>
              <a:buNone/>
            </a:pP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这里注意 </a:t>
            </a:r>
            <a:r>
              <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的使用</a:t>
            </a:r>
            <a:r>
              <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它们引用了标记 </a:t>
            </a:r>
            <a:r>
              <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NAME </a:t>
            </a: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NAME</a:t>
            </a: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（或者第二行的 </a:t>
            </a:r>
            <a:r>
              <a:rPr lang="en-US" altLang="zh-CN"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VALUE</a:t>
            </a:r>
            <a:r>
              <a:rPr lang="zh-CN" altLang="en-US" sz="2400"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）的值。</a:t>
            </a:r>
          </a:p>
        </p:txBody>
      </p:sp>
      <p:sp>
        <p:nvSpPr>
          <p:cNvPr id="3" name="标题 1">
            <a:extLst>
              <a:ext uri="{FF2B5EF4-FFF2-40B4-BE49-F238E27FC236}">
                <a16:creationId xmlns:a16="http://schemas.microsoft.com/office/drawing/2014/main" id="{BE55619F-2621-47F4-BCED-8723956E5AC8}"/>
              </a:ext>
            </a:extLst>
          </p:cNvPr>
          <p:cNvSpPr>
            <a:spLocks noGrp="1"/>
          </p:cNvSpPr>
          <p:nvPr>
            <p:ph type="title"/>
          </p:nvPr>
        </p:nvSpPr>
        <p:spPr>
          <a:xfrm>
            <a:off x="468313" y="0"/>
            <a:ext cx="6911975" cy="817563"/>
          </a:xfrm>
        </p:spPr>
        <p:txBody>
          <a:bodyPr/>
          <a:lstStyle/>
          <a:p>
            <a:pPr eaLnBrk="1" hangingPunct="1">
              <a:defRPr/>
            </a:pP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YACC</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语法规则</a:t>
            </a:r>
            <a:endPar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FA24B79B-E2B3-4C7E-A083-06CB5E854BCF}"/>
              </a:ext>
            </a:extLst>
          </p:cNvPr>
          <p:cNvSpPr>
            <a:spLocks noGrp="1"/>
          </p:cNvSpPr>
          <p:nvPr>
            <p:ph type="title"/>
          </p:nvPr>
        </p:nvSpPr>
        <p:spPr>
          <a:xfrm>
            <a:off x="468313" y="0"/>
            <a:ext cx="8218487" cy="817563"/>
          </a:xfrm>
        </p:spPr>
        <p:txBody>
          <a:bodyPr/>
          <a:lstStyle/>
          <a:p>
            <a:pPr eaLnBrk="1" hangingPunct="1"/>
            <a:r>
              <a:rPr lang="zh-CN" altLang="en-US" b="1">
                <a:latin typeface="Arial" panose="020B0604020202020204" pitchFamily="34" charset="0"/>
              </a:rPr>
              <a:t>附加 </a:t>
            </a:r>
            <a:r>
              <a:rPr lang="en-US" altLang="zh-CN" b="1">
                <a:latin typeface="Arial" panose="020B0604020202020204" pitchFamily="34" charset="0"/>
              </a:rPr>
              <a:t>C </a:t>
            </a:r>
            <a:r>
              <a:rPr lang="zh-CN" altLang="en-US" b="1">
                <a:latin typeface="Arial" panose="020B0604020202020204" pitchFamily="34" charset="0"/>
              </a:rPr>
              <a:t>代码</a:t>
            </a:r>
            <a:endParaRPr lang="zh-CN" altLang="en-US"/>
          </a:p>
        </p:txBody>
      </p:sp>
      <p:sp>
        <p:nvSpPr>
          <p:cNvPr id="58371" name="灯片编号占位符 3">
            <a:extLst>
              <a:ext uri="{FF2B5EF4-FFF2-40B4-BE49-F238E27FC236}">
                <a16:creationId xmlns:a16="http://schemas.microsoft.com/office/drawing/2014/main" id="{AC908079-5A20-4BBE-9052-3489DE1E4C3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E29C86A-21F9-4C0D-B0C3-79B37FBDE08D}"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53</a:t>
            </a:fld>
            <a:endParaRPr lang="zh-CN" altLang="en-US" sz="1600">
              <a:solidFill>
                <a:srgbClr val="C00000"/>
              </a:solidFill>
              <a:latin typeface="Goudy Stout" panose="0202090407030B020401" pitchFamily="18" charset="0"/>
              <a:ea typeface="楷体" panose="02010609060101010101" pitchFamily="49" charset="-122"/>
            </a:endParaRPr>
          </a:p>
        </p:txBody>
      </p:sp>
      <p:pic>
        <p:nvPicPr>
          <p:cNvPr id="58372" name="Picture 3">
            <a:extLst>
              <a:ext uri="{FF2B5EF4-FFF2-40B4-BE49-F238E27FC236}">
                <a16:creationId xmlns:a16="http://schemas.microsoft.com/office/drawing/2014/main" id="{4C87007D-A1D6-455F-9D0D-68D319A1930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125538"/>
            <a:ext cx="3465513"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3" name="Rectangle 4">
            <a:extLst>
              <a:ext uri="{FF2B5EF4-FFF2-40B4-BE49-F238E27FC236}">
                <a16:creationId xmlns:a16="http://schemas.microsoft.com/office/drawing/2014/main" id="{AAD11DD3-FFB6-4019-9299-041FE2FDEF08}"/>
              </a:ext>
            </a:extLst>
          </p:cNvPr>
          <p:cNvSpPr>
            <a:spLocks noChangeArrowheads="1"/>
          </p:cNvSpPr>
          <p:nvPr/>
        </p:nvSpPr>
        <p:spPr bwMode="auto">
          <a:xfrm>
            <a:off x="3635375" y="1401763"/>
            <a:ext cx="5508625"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pP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语法文件的最后一段是附加 </a:t>
            </a:r>
            <a:r>
              <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代码。（这一段是可选的）</a:t>
            </a:r>
            <a:endPar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a:spcBef>
                <a:spcPct val="50000"/>
              </a:spcBef>
            </a:pP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一个函数如 </a:t>
            </a:r>
            <a:r>
              <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main() </a:t>
            </a: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调用 </a:t>
            </a:r>
            <a:r>
              <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yyparse() </a:t>
            </a: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函数（</a:t>
            </a:r>
            <a:r>
              <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yylex() </a:t>
            </a: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等效函数）。 </a:t>
            </a:r>
            <a:endPar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a:spcBef>
                <a:spcPct val="50000"/>
              </a:spcBef>
            </a:pP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一般来说，</a:t>
            </a:r>
            <a:r>
              <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 </a:t>
            </a: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最好提供 </a:t>
            </a:r>
            <a:r>
              <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yyerror(char msg) </a:t>
            </a: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函数的代码。 </a:t>
            </a:r>
            <a:endPar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a:spcBef>
                <a:spcPct val="50000"/>
              </a:spcBef>
            </a:pP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当解析器遇到错误时调用 </a:t>
            </a:r>
            <a:r>
              <a:rPr lang="en-US" altLang="zh-CN"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yyerror(char msg)</a:t>
            </a:r>
            <a:r>
              <a:rPr lang="zh-CN" altLang="en-US" sz="240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。错误消息作为参数来传递。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CA067ECF-B101-4690-A9B1-65A67A6518F4}"/>
              </a:ext>
            </a:extLst>
          </p:cNvPr>
          <p:cNvSpPr>
            <a:spLocks noGrp="1"/>
          </p:cNvSpPr>
          <p:nvPr>
            <p:ph type="title"/>
          </p:nvPr>
        </p:nvSpPr>
        <p:spPr>
          <a:xfrm>
            <a:off x="468313" y="0"/>
            <a:ext cx="8218487" cy="817563"/>
          </a:xfrm>
        </p:spPr>
        <p:txBody>
          <a:bodyPr/>
          <a:lstStyle/>
          <a:p>
            <a:pPr eaLnBrk="1" hangingPunct="1">
              <a:defRPr/>
            </a:pP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Lex</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与</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YACC</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结合起来</a:t>
            </a:r>
          </a:p>
        </p:txBody>
      </p:sp>
      <p:sp>
        <p:nvSpPr>
          <p:cNvPr id="59395" name="灯片编号占位符 3">
            <a:extLst>
              <a:ext uri="{FF2B5EF4-FFF2-40B4-BE49-F238E27FC236}">
                <a16:creationId xmlns:a16="http://schemas.microsoft.com/office/drawing/2014/main" id="{74D4DB5C-743F-4B0B-B521-776C2044EA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37951AA-6971-4CF7-A2ED-25179CDC3400}"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54</a:t>
            </a:fld>
            <a:endParaRPr lang="zh-CN" altLang="en-US" sz="1600">
              <a:solidFill>
                <a:srgbClr val="C00000"/>
              </a:solidFill>
              <a:latin typeface="Goudy Stout" panose="0202090407030B020401" pitchFamily="18" charset="0"/>
              <a:ea typeface="楷体" panose="02010609060101010101" pitchFamily="49" charset="-122"/>
            </a:endParaRPr>
          </a:p>
        </p:txBody>
      </p:sp>
      <p:sp>
        <p:nvSpPr>
          <p:cNvPr id="59396" name="Rectangle 3">
            <a:extLst>
              <a:ext uri="{FF2B5EF4-FFF2-40B4-BE49-F238E27FC236}">
                <a16:creationId xmlns:a16="http://schemas.microsoft.com/office/drawing/2014/main" id="{967185A9-0E7B-4D05-B294-1B9EB0708B90}"/>
              </a:ext>
            </a:extLst>
          </p:cNvPr>
          <p:cNvSpPr>
            <a:spLocks noChangeArrowheads="1"/>
          </p:cNvSpPr>
          <p:nvPr/>
        </p:nvSpPr>
        <p:spPr bwMode="auto">
          <a:xfrm>
            <a:off x="304800" y="1341438"/>
            <a:ext cx="2514600" cy="190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7188" tIns="-68263" rIns="357188" bIns="-68263"/>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solidFill>
                  <a:srgbClr val="000000"/>
                </a:solidFill>
                <a:latin typeface="Arial Unicode MS" panose="020B0604020202020204" pitchFamily="34" charset="-122"/>
              </a:rPr>
              <a:t>定义节</a:t>
            </a:r>
          </a:p>
          <a:p>
            <a:pPr eaLnBrk="1" hangingPunct="1">
              <a:spcBef>
                <a:spcPct val="0"/>
              </a:spcBef>
              <a:buFontTx/>
              <a:buNone/>
            </a:pPr>
            <a:r>
              <a:rPr lang="en-US" altLang="zh-CN" sz="1800">
                <a:solidFill>
                  <a:srgbClr val="000000"/>
                </a:solidFill>
                <a:latin typeface="Arial Unicode MS" panose="020B0604020202020204" pitchFamily="34" charset="-122"/>
              </a:rPr>
              <a:t>%%</a:t>
            </a:r>
          </a:p>
          <a:p>
            <a:pPr eaLnBrk="1" hangingPunct="1">
              <a:spcBef>
                <a:spcPct val="0"/>
              </a:spcBef>
              <a:buFontTx/>
              <a:buNone/>
            </a:pPr>
            <a:r>
              <a:rPr lang="zh-CN" altLang="en-US" sz="1800">
                <a:solidFill>
                  <a:srgbClr val="000000"/>
                </a:solidFill>
                <a:latin typeface="Arial Unicode MS" panose="020B0604020202020204" pitchFamily="34" charset="-122"/>
              </a:rPr>
              <a:t>规则节</a:t>
            </a:r>
          </a:p>
          <a:p>
            <a:pPr eaLnBrk="1" hangingPunct="1">
              <a:spcBef>
                <a:spcPct val="0"/>
              </a:spcBef>
              <a:buFontTx/>
              <a:buNone/>
            </a:pPr>
            <a:r>
              <a:rPr lang="en-US" altLang="zh-CN" sz="1800">
                <a:solidFill>
                  <a:srgbClr val="000000"/>
                </a:solidFill>
                <a:latin typeface="Arial Unicode MS" panose="020B0604020202020204" pitchFamily="34" charset="-122"/>
              </a:rPr>
              <a:t>%%</a:t>
            </a:r>
          </a:p>
          <a:p>
            <a:pPr eaLnBrk="1" hangingPunct="1">
              <a:spcBef>
                <a:spcPct val="0"/>
              </a:spcBef>
              <a:buFontTx/>
              <a:buNone/>
            </a:pPr>
            <a:r>
              <a:rPr lang="zh-CN" altLang="en-US" sz="1800">
                <a:solidFill>
                  <a:srgbClr val="000000"/>
                </a:solidFill>
                <a:latin typeface="Arial Unicode MS" panose="020B0604020202020204" pitchFamily="34" charset="-122"/>
              </a:rPr>
              <a:t>支撑函数节</a:t>
            </a:r>
            <a:r>
              <a:rPr lang="zh-CN" altLang="en-US" sz="1800">
                <a:solidFill>
                  <a:srgbClr val="000000"/>
                </a:solidFill>
                <a:latin typeface="Arial Unicode MS" panose="020B0604020202020204" pitchFamily="34" charset="-122"/>
                <a:ea typeface="Courier New, Courier, mono"/>
                <a:cs typeface="Courier New, Courier, mono"/>
              </a:rPr>
              <a:t> </a:t>
            </a:r>
          </a:p>
        </p:txBody>
      </p:sp>
      <p:grpSp>
        <p:nvGrpSpPr>
          <p:cNvPr id="59397" name="Group 6">
            <a:extLst>
              <a:ext uri="{FF2B5EF4-FFF2-40B4-BE49-F238E27FC236}">
                <a16:creationId xmlns:a16="http://schemas.microsoft.com/office/drawing/2014/main" id="{E0B61B36-DA69-46C6-B178-C755D3B6A66A}"/>
              </a:ext>
            </a:extLst>
          </p:cNvPr>
          <p:cNvGrpSpPr>
            <a:grpSpLocks/>
          </p:cNvGrpSpPr>
          <p:nvPr/>
        </p:nvGrpSpPr>
        <p:grpSpPr bwMode="auto">
          <a:xfrm>
            <a:off x="1670050" y="1684338"/>
            <a:ext cx="2141538" cy="869950"/>
            <a:chOff x="1052" y="1151"/>
            <a:chExt cx="1349" cy="548"/>
          </a:xfrm>
        </p:grpSpPr>
        <p:sp>
          <p:nvSpPr>
            <p:cNvPr id="59410" name="Freeform 4">
              <a:extLst>
                <a:ext uri="{FF2B5EF4-FFF2-40B4-BE49-F238E27FC236}">
                  <a16:creationId xmlns:a16="http://schemas.microsoft.com/office/drawing/2014/main" id="{ADE625E8-1067-4FDD-BCA8-EA8F084DDB8C}"/>
                </a:ext>
              </a:extLst>
            </p:cNvPr>
            <p:cNvSpPr>
              <a:spLocks/>
            </p:cNvSpPr>
            <p:nvPr/>
          </p:nvSpPr>
          <p:spPr bwMode="auto">
            <a:xfrm>
              <a:off x="1052" y="1151"/>
              <a:ext cx="1349" cy="548"/>
            </a:xfrm>
            <a:custGeom>
              <a:avLst/>
              <a:gdLst>
                <a:gd name="T0" fmla="*/ 244 w 1349"/>
                <a:gd name="T1" fmla="*/ 19 h 548"/>
                <a:gd name="T2" fmla="*/ 244 w 1349"/>
                <a:gd name="T3" fmla="*/ 107 h 548"/>
                <a:gd name="T4" fmla="*/ 0 w 1349"/>
                <a:gd name="T5" fmla="*/ 0 h 548"/>
                <a:gd name="T6" fmla="*/ 244 w 1349"/>
                <a:gd name="T7" fmla="*/ 239 h 548"/>
                <a:gd name="T8" fmla="*/ 244 w 1349"/>
                <a:gd name="T9" fmla="*/ 547 h 548"/>
                <a:gd name="T10" fmla="*/ 428 w 1349"/>
                <a:gd name="T11" fmla="*/ 547 h 548"/>
                <a:gd name="T12" fmla="*/ 428 w 1349"/>
                <a:gd name="T13" fmla="*/ 547 h 548"/>
                <a:gd name="T14" fmla="*/ 704 w 1349"/>
                <a:gd name="T15" fmla="*/ 547 h 548"/>
                <a:gd name="T16" fmla="*/ 1348 w 1349"/>
                <a:gd name="T17" fmla="*/ 547 h 548"/>
                <a:gd name="T18" fmla="*/ 1348 w 1349"/>
                <a:gd name="T19" fmla="*/ 239 h 548"/>
                <a:gd name="T20" fmla="*/ 1348 w 1349"/>
                <a:gd name="T21" fmla="*/ 107 h 548"/>
                <a:gd name="T22" fmla="*/ 1348 w 1349"/>
                <a:gd name="T23" fmla="*/ 107 h 548"/>
                <a:gd name="T24" fmla="*/ 1348 w 1349"/>
                <a:gd name="T25" fmla="*/ 19 h 548"/>
                <a:gd name="T26" fmla="*/ 704 w 1349"/>
                <a:gd name="T27" fmla="*/ 19 h 548"/>
                <a:gd name="T28" fmla="*/ 428 w 1349"/>
                <a:gd name="T29" fmla="*/ 19 h 548"/>
                <a:gd name="T30" fmla="*/ 428 w 1349"/>
                <a:gd name="T31" fmla="*/ 19 h 548"/>
                <a:gd name="T32" fmla="*/ 244 w 1349"/>
                <a:gd name="T33" fmla="*/ 19 h 5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49" h="548">
                  <a:moveTo>
                    <a:pt x="244" y="19"/>
                  </a:moveTo>
                  <a:lnTo>
                    <a:pt x="244" y="107"/>
                  </a:lnTo>
                  <a:lnTo>
                    <a:pt x="0" y="0"/>
                  </a:lnTo>
                  <a:lnTo>
                    <a:pt x="244" y="239"/>
                  </a:lnTo>
                  <a:lnTo>
                    <a:pt x="244" y="547"/>
                  </a:lnTo>
                  <a:lnTo>
                    <a:pt x="428" y="547"/>
                  </a:lnTo>
                  <a:lnTo>
                    <a:pt x="704" y="547"/>
                  </a:lnTo>
                  <a:lnTo>
                    <a:pt x="1348" y="547"/>
                  </a:lnTo>
                  <a:lnTo>
                    <a:pt x="1348" y="239"/>
                  </a:lnTo>
                  <a:lnTo>
                    <a:pt x="1348" y="107"/>
                  </a:lnTo>
                  <a:lnTo>
                    <a:pt x="1348" y="19"/>
                  </a:lnTo>
                  <a:lnTo>
                    <a:pt x="704" y="19"/>
                  </a:lnTo>
                  <a:lnTo>
                    <a:pt x="428" y="19"/>
                  </a:lnTo>
                  <a:lnTo>
                    <a:pt x="244" y="19"/>
                  </a:lnTo>
                </a:path>
              </a:pathLst>
            </a:custGeom>
            <a:solidFill>
              <a:schemeClr val="folHlink"/>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1" name="Rectangle 5">
              <a:extLst>
                <a:ext uri="{FF2B5EF4-FFF2-40B4-BE49-F238E27FC236}">
                  <a16:creationId xmlns:a16="http://schemas.microsoft.com/office/drawing/2014/main" id="{1F39A35B-5B51-42A1-ABCB-8636E3308701}"/>
                </a:ext>
              </a:extLst>
            </p:cNvPr>
            <p:cNvSpPr>
              <a:spLocks noChangeArrowheads="1"/>
            </p:cNvSpPr>
            <p:nvPr/>
          </p:nvSpPr>
          <p:spPr bwMode="auto">
            <a:xfrm>
              <a:off x="1357" y="1202"/>
              <a:ext cx="982" cy="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FFFFFF"/>
                  </a:solidFill>
                  <a:latin typeface="Times New Roman" panose="02020603050405020304" pitchFamily="18" charset="0"/>
                  <a:cs typeface="Times New Roman" panose="02020603050405020304" pitchFamily="18" charset="0"/>
                </a:rPr>
                <a:t>Token</a:t>
              </a:r>
              <a:r>
                <a:rPr lang="zh-CN" altLang="en-US" sz="1800">
                  <a:solidFill>
                    <a:srgbClr val="FFFFFF"/>
                  </a:solidFill>
                  <a:latin typeface="Times New Roman" panose="02020603050405020304" pitchFamily="18" charset="0"/>
                  <a:cs typeface="Times New Roman" panose="02020603050405020304" pitchFamily="18" charset="0"/>
                </a:rPr>
                <a:t>定义</a:t>
              </a:r>
            </a:p>
            <a:p>
              <a:pPr eaLnBrk="1" hangingPunct="1">
                <a:spcBef>
                  <a:spcPct val="0"/>
                </a:spcBef>
                <a:buFontTx/>
                <a:buNone/>
              </a:pPr>
              <a:r>
                <a:rPr lang="en-US" altLang="zh-CN" sz="1800">
                  <a:solidFill>
                    <a:srgbClr val="FFFFFF"/>
                  </a:solidFill>
                  <a:latin typeface="Times New Roman" panose="02020603050405020304" pitchFamily="18" charset="0"/>
                  <a:cs typeface="Times New Roman" panose="02020603050405020304" pitchFamily="18" charset="0"/>
                </a:rPr>
                <a:t>C code</a:t>
              </a:r>
            </a:p>
          </p:txBody>
        </p:sp>
      </p:grpSp>
      <p:grpSp>
        <p:nvGrpSpPr>
          <p:cNvPr id="59398" name="Group 9">
            <a:extLst>
              <a:ext uri="{FF2B5EF4-FFF2-40B4-BE49-F238E27FC236}">
                <a16:creationId xmlns:a16="http://schemas.microsoft.com/office/drawing/2014/main" id="{D7E1DE6E-4B2B-480E-901B-448C91DA4BD3}"/>
              </a:ext>
            </a:extLst>
          </p:cNvPr>
          <p:cNvGrpSpPr>
            <a:grpSpLocks/>
          </p:cNvGrpSpPr>
          <p:nvPr/>
        </p:nvGrpSpPr>
        <p:grpSpPr bwMode="auto">
          <a:xfrm>
            <a:off x="3886200" y="1790700"/>
            <a:ext cx="1068388" cy="611188"/>
            <a:chOff x="2448" y="1218"/>
            <a:chExt cx="673" cy="385"/>
          </a:xfrm>
        </p:grpSpPr>
        <p:sp>
          <p:nvSpPr>
            <p:cNvPr id="59408" name="Freeform 7">
              <a:extLst>
                <a:ext uri="{FF2B5EF4-FFF2-40B4-BE49-F238E27FC236}">
                  <a16:creationId xmlns:a16="http://schemas.microsoft.com/office/drawing/2014/main" id="{91699A75-7B29-4603-88E7-AF9EC8C6A7CE}"/>
                </a:ext>
              </a:extLst>
            </p:cNvPr>
            <p:cNvSpPr>
              <a:spLocks/>
            </p:cNvSpPr>
            <p:nvPr/>
          </p:nvSpPr>
          <p:spPr bwMode="auto">
            <a:xfrm>
              <a:off x="2448" y="1218"/>
              <a:ext cx="673" cy="385"/>
            </a:xfrm>
            <a:custGeom>
              <a:avLst/>
              <a:gdLst>
                <a:gd name="T0" fmla="*/ 556 w 673"/>
                <a:gd name="T1" fmla="*/ 0 h 385"/>
                <a:gd name="T2" fmla="*/ 556 w 673"/>
                <a:gd name="T3" fmla="*/ 88 h 385"/>
                <a:gd name="T4" fmla="*/ 0 w 673"/>
                <a:gd name="T5" fmla="*/ 88 h 385"/>
                <a:gd name="T6" fmla="*/ 0 w 673"/>
                <a:gd name="T7" fmla="*/ 296 h 385"/>
                <a:gd name="T8" fmla="*/ 556 w 673"/>
                <a:gd name="T9" fmla="*/ 296 h 385"/>
                <a:gd name="T10" fmla="*/ 556 w 673"/>
                <a:gd name="T11" fmla="*/ 384 h 385"/>
                <a:gd name="T12" fmla="*/ 672 w 673"/>
                <a:gd name="T13" fmla="*/ 192 h 385"/>
                <a:gd name="T14" fmla="*/ 556 w 673"/>
                <a:gd name="T15" fmla="*/ 0 h 38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3" h="385">
                  <a:moveTo>
                    <a:pt x="556" y="0"/>
                  </a:moveTo>
                  <a:lnTo>
                    <a:pt x="556" y="88"/>
                  </a:lnTo>
                  <a:lnTo>
                    <a:pt x="0" y="88"/>
                  </a:lnTo>
                  <a:lnTo>
                    <a:pt x="0" y="296"/>
                  </a:lnTo>
                  <a:lnTo>
                    <a:pt x="556" y="296"/>
                  </a:lnTo>
                  <a:lnTo>
                    <a:pt x="556" y="384"/>
                  </a:lnTo>
                  <a:lnTo>
                    <a:pt x="672" y="192"/>
                  </a:lnTo>
                  <a:lnTo>
                    <a:pt x="556" y="0"/>
                  </a:lnTo>
                </a:path>
              </a:pathLst>
            </a:custGeom>
            <a:solidFill>
              <a:schemeClr val="folHlink"/>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9" name="Rectangle 8">
              <a:extLst>
                <a:ext uri="{FF2B5EF4-FFF2-40B4-BE49-F238E27FC236}">
                  <a16:creationId xmlns:a16="http://schemas.microsoft.com/office/drawing/2014/main" id="{A3BD11D5-316A-428D-888A-5C31495E1484}"/>
                </a:ext>
              </a:extLst>
            </p:cNvPr>
            <p:cNvSpPr>
              <a:spLocks noChangeArrowheads="1"/>
            </p:cNvSpPr>
            <p:nvPr/>
          </p:nvSpPr>
          <p:spPr bwMode="auto">
            <a:xfrm>
              <a:off x="2509" y="1324"/>
              <a:ext cx="499" cy="17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a:solidFill>
                    <a:srgbClr val="FFFFFF"/>
                  </a:solidFill>
                  <a:latin typeface="Times New Roman" panose="02020603050405020304" pitchFamily="18" charset="0"/>
                  <a:cs typeface="Times New Roman" panose="02020603050405020304" pitchFamily="18" charset="0"/>
                </a:rPr>
                <a:t>Sample</a:t>
              </a:r>
            </a:p>
          </p:txBody>
        </p:sp>
      </p:grpSp>
      <p:sp>
        <p:nvSpPr>
          <p:cNvPr id="59399" name="Rectangle 10">
            <a:extLst>
              <a:ext uri="{FF2B5EF4-FFF2-40B4-BE49-F238E27FC236}">
                <a16:creationId xmlns:a16="http://schemas.microsoft.com/office/drawing/2014/main" id="{CE7BB644-C2AB-4431-8F9F-41950992ADF2}"/>
              </a:ext>
            </a:extLst>
          </p:cNvPr>
          <p:cNvSpPr>
            <a:spLocks noChangeArrowheads="1"/>
          </p:cNvSpPr>
          <p:nvPr/>
        </p:nvSpPr>
        <p:spPr bwMode="auto">
          <a:xfrm>
            <a:off x="5181600" y="1485900"/>
            <a:ext cx="259080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7188" tIns="-68263" rIns="357188" bIns="-68263"/>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%token INTEGER</a:t>
            </a:r>
          </a:p>
        </p:txBody>
      </p:sp>
      <p:sp>
        <p:nvSpPr>
          <p:cNvPr id="59400" name="Rectangle 11">
            <a:extLst>
              <a:ext uri="{FF2B5EF4-FFF2-40B4-BE49-F238E27FC236}">
                <a16:creationId xmlns:a16="http://schemas.microsoft.com/office/drawing/2014/main" id="{DB4E7B45-24F4-4088-AD89-4869DD9ADE0A}"/>
              </a:ext>
            </a:extLst>
          </p:cNvPr>
          <p:cNvSpPr>
            <a:spLocks noChangeArrowheads="1"/>
          </p:cNvSpPr>
          <p:nvPr/>
        </p:nvSpPr>
        <p:spPr bwMode="auto">
          <a:xfrm>
            <a:off x="2051050" y="3009900"/>
            <a:ext cx="3663950" cy="17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7188" tIns="-68263" rIns="357188" bIns="-68263"/>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#ifndef YYSTYPE </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#define YYSTYPE int </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#endif </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#define INTEGER 258 </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extern YYSTYPE yylval;</a:t>
            </a:r>
          </a:p>
        </p:txBody>
      </p:sp>
      <p:sp>
        <p:nvSpPr>
          <p:cNvPr id="59401" name="AutoShape 12">
            <a:extLst>
              <a:ext uri="{FF2B5EF4-FFF2-40B4-BE49-F238E27FC236}">
                <a16:creationId xmlns:a16="http://schemas.microsoft.com/office/drawing/2014/main" id="{9F0A503D-F989-400A-A8A4-115B59644867}"/>
              </a:ext>
            </a:extLst>
          </p:cNvPr>
          <p:cNvSpPr>
            <a:spLocks noChangeArrowheads="1"/>
          </p:cNvSpPr>
          <p:nvPr/>
        </p:nvSpPr>
        <p:spPr bwMode="auto">
          <a:xfrm>
            <a:off x="6396038" y="2041525"/>
            <a:ext cx="482600" cy="225425"/>
          </a:xfrm>
          <a:prstGeom prst="downArrow">
            <a:avLst>
              <a:gd name="adj1" fmla="val 50000"/>
              <a:gd name="adj2" fmla="val 25009"/>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0">
              <a:solidFill>
                <a:srgbClr val="000000"/>
              </a:solidFill>
            </a:endParaRPr>
          </a:p>
        </p:txBody>
      </p:sp>
      <p:sp>
        <p:nvSpPr>
          <p:cNvPr id="59402" name="Rectangle 13">
            <a:extLst>
              <a:ext uri="{FF2B5EF4-FFF2-40B4-BE49-F238E27FC236}">
                <a16:creationId xmlns:a16="http://schemas.microsoft.com/office/drawing/2014/main" id="{FCB45198-13BF-4B80-BF75-0E5D4B40A48C}"/>
              </a:ext>
            </a:extLst>
          </p:cNvPr>
          <p:cNvSpPr>
            <a:spLocks noChangeArrowheads="1"/>
          </p:cNvSpPr>
          <p:nvPr/>
        </p:nvSpPr>
        <p:spPr bwMode="auto">
          <a:xfrm>
            <a:off x="5411788" y="2173288"/>
            <a:ext cx="911225" cy="377825"/>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a:solidFill>
                  <a:srgbClr val="FFFFFF"/>
                </a:solidFill>
                <a:latin typeface="Times New Roman" panose="02020603050405020304" pitchFamily="18" charset="0"/>
                <a:cs typeface="Times New Roman" panose="02020603050405020304" pitchFamily="18" charset="0"/>
              </a:rPr>
              <a:t>y.tab.h</a:t>
            </a:r>
          </a:p>
        </p:txBody>
      </p:sp>
      <p:sp>
        <p:nvSpPr>
          <p:cNvPr id="59403" name="Rectangle 14">
            <a:extLst>
              <a:ext uri="{FF2B5EF4-FFF2-40B4-BE49-F238E27FC236}">
                <a16:creationId xmlns:a16="http://schemas.microsoft.com/office/drawing/2014/main" id="{C596F495-0964-4ACD-B40A-63A2D99518E5}"/>
              </a:ext>
            </a:extLst>
          </p:cNvPr>
          <p:cNvSpPr>
            <a:spLocks noChangeArrowheads="1"/>
          </p:cNvSpPr>
          <p:nvPr/>
        </p:nvSpPr>
        <p:spPr bwMode="auto">
          <a:xfrm>
            <a:off x="7088188" y="2173288"/>
            <a:ext cx="911225" cy="377825"/>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a:solidFill>
                  <a:srgbClr val="FFFFFF"/>
                </a:solidFill>
                <a:latin typeface="Times New Roman" panose="02020603050405020304" pitchFamily="18" charset="0"/>
                <a:cs typeface="Times New Roman" panose="02020603050405020304" pitchFamily="18" charset="0"/>
              </a:rPr>
              <a:t>y.tab.c</a:t>
            </a:r>
          </a:p>
        </p:txBody>
      </p:sp>
      <p:sp>
        <p:nvSpPr>
          <p:cNvPr id="59404" name="AutoShape 15">
            <a:extLst>
              <a:ext uri="{FF2B5EF4-FFF2-40B4-BE49-F238E27FC236}">
                <a16:creationId xmlns:a16="http://schemas.microsoft.com/office/drawing/2014/main" id="{4A52B52C-F0F9-4830-9141-B2C955984504}"/>
              </a:ext>
            </a:extLst>
          </p:cNvPr>
          <p:cNvSpPr>
            <a:spLocks noChangeArrowheads="1"/>
          </p:cNvSpPr>
          <p:nvPr/>
        </p:nvSpPr>
        <p:spPr bwMode="auto">
          <a:xfrm rot="2700000">
            <a:off x="5060157" y="2610643"/>
            <a:ext cx="482600" cy="354013"/>
          </a:xfrm>
          <a:prstGeom prst="downArrow">
            <a:avLst>
              <a:gd name="adj1" fmla="val 50000"/>
              <a:gd name="adj2" fmla="val 25009"/>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0">
              <a:solidFill>
                <a:srgbClr val="000000"/>
              </a:solidFill>
            </a:endParaRPr>
          </a:p>
        </p:txBody>
      </p:sp>
      <p:sp>
        <p:nvSpPr>
          <p:cNvPr id="59405" name="Rectangle 16">
            <a:extLst>
              <a:ext uri="{FF2B5EF4-FFF2-40B4-BE49-F238E27FC236}">
                <a16:creationId xmlns:a16="http://schemas.microsoft.com/office/drawing/2014/main" id="{1E0B3560-F15C-4D72-A342-8BC7F8EB82F8}"/>
              </a:ext>
            </a:extLst>
          </p:cNvPr>
          <p:cNvSpPr>
            <a:spLocks noChangeArrowheads="1"/>
          </p:cNvSpPr>
          <p:nvPr/>
        </p:nvSpPr>
        <p:spPr bwMode="auto">
          <a:xfrm>
            <a:off x="5148263" y="4076700"/>
            <a:ext cx="4148137" cy="23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7188" tIns="-68263" rIns="357188" bIns="-68263"/>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 </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#include "y.tab.h" </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#include &lt;stdlib.h&gt;</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 </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 </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[0-9]+ {  yylval = atoi(yytext); </a:t>
            </a:r>
          </a:p>
          <a:p>
            <a:pPr eaLnBrk="1" hangingPunct="1">
              <a:spcBef>
                <a:spcPct val="0"/>
              </a:spcBef>
              <a:buFontTx/>
              <a:buNone/>
            </a:pPr>
            <a:r>
              <a:rPr lang="en-US" altLang="zh-CN" sz="2000">
                <a:solidFill>
                  <a:srgbClr val="000000"/>
                </a:solidFill>
                <a:latin typeface="Arial Unicode MS" panose="020B0604020202020204" pitchFamily="34" charset="-122"/>
                <a:ea typeface="Courier New, Courier, mono"/>
                <a:cs typeface="Courier New, Courier, mono"/>
              </a:rPr>
              <a:t>               return INTEGER; } </a:t>
            </a:r>
          </a:p>
        </p:txBody>
      </p:sp>
      <p:sp>
        <p:nvSpPr>
          <p:cNvPr id="59406" name="Rectangle 17">
            <a:extLst>
              <a:ext uri="{FF2B5EF4-FFF2-40B4-BE49-F238E27FC236}">
                <a16:creationId xmlns:a16="http://schemas.microsoft.com/office/drawing/2014/main" id="{5BAE5B0C-FFCC-4B5C-B81B-053E489BDBF1}"/>
              </a:ext>
            </a:extLst>
          </p:cNvPr>
          <p:cNvSpPr>
            <a:spLocks noChangeArrowheads="1"/>
          </p:cNvSpPr>
          <p:nvPr/>
        </p:nvSpPr>
        <p:spPr bwMode="auto">
          <a:xfrm>
            <a:off x="6326188" y="3163888"/>
            <a:ext cx="1978025" cy="454025"/>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a:solidFill>
                  <a:srgbClr val="FFFFFF"/>
                </a:solidFill>
                <a:latin typeface="Times New Roman" panose="02020603050405020304" pitchFamily="18" charset="0"/>
                <a:cs typeface="Times New Roman" panose="02020603050405020304" pitchFamily="18" charset="0"/>
              </a:rPr>
              <a:t>LEX</a:t>
            </a:r>
            <a:r>
              <a:rPr lang="zh-CN" altLang="en-US" sz="1800">
                <a:solidFill>
                  <a:srgbClr val="FFFFFF"/>
                </a:solidFill>
                <a:latin typeface="Times New Roman" panose="02020603050405020304" pitchFamily="18" charset="0"/>
                <a:cs typeface="Times New Roman" panose="02020603050405020304" pitchFamily="18" charset="0"/>
              </a:rPr>
              <a:t>的</a:t>
            </a:r>
            <a:r>
              <a:rPr lang="en-US" altLang="zh-CN" sz="1800">
                <a:solidFill>
                  <a:srgbClr val="FFFFFF"/>
                </a:solidFill>
                <a:latin typeface="Times New Roman" panose="02020603050405020304" pitchFamily="18" charset="0"/>
                <a:cs typeface="Times New Roman" panose="02020603050405020304" pitchFamily="18" charset="0"/>
              </a:rPr>
              <a:t>.l</a:t>
            </a:r>
            <a:r>
              <a:rPr lang="zh-CN" altLang="en-US" sz="1800">
                <a:solidFill>
                  <a:srgbClr val="FFFFFF"/>
                </a:solidFill>
                <a:latin typeface="Times New Roman" panose="02020603050405020304" pitchFamily="18" charset="0"/>
                <a:cs typeface="Times New Roman" panose="02020603050405020304" pitchFamily="18" charset="0"/>
              </a:rPr>
              <a:t>文件</a:t>
            </a:r>
          </a:p>
        </p:txBody>
      </p:sp>
      <p:sp>
        <p:nvSpPr>
          <p:cNvPr id="59407" name="AutoShape 18">
            <a:extLst>
              <a:ext uri="{FF2B5EF4-FFF2-40B4-BE49-F238E27FC236}">
                <a16:creationId xmlns:a16="http://schemas.microsoft.com/office/drawing/2014/main" id="{78D3CA40-13A9-440C-B0A2-ED41BDAEEA3C}"/>
              </a:ext>
            </a:extLst>
          </p:cNvPr>
          <p:cNvSpPr>
            <a:spLocks noChangeArrowheads="1"/>
          </p:cNvSpPr>
          <p:nvPr/>
        </p:nvSpPr>
        <p:spPr bwMode="auto">
          <a:xfrm>
            <a:off x="5259388" y="3240088"/>
            <a:ext cx="835025" cy="482600"/>
          </a:xfrm>
          <a:prstGeom prst="rightArrow">
            <a:avLst>
              <a:gd name="adj1" fmla="val 50000"/>
              <a:gd name="adj2" fmla="val 43273"/>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a:extLst>
              <a:ext uri="{FF2B5EF4-FFF2-40B4-BE49-F238E27FC236}">
                <a16:creationId xmlns:a16="http://schemas.microsoft.com/office/drawing/2014/main" id="{92A6305B-AF13-4E6B-BDED-F2592C49054F}"/>
              </a:ext>
            </a:extLst>
          </p:cNvPr>
          <p:cNvSpPr>
            <a:spLocks noGrp="1" noChangeArrowheads="1"/>
          </p:cNvSpPr>
          <p:nvPr>
            <p:ph type="body" idx="1"/>
          </p:nvPr>
        </p:nvSpPr>
        <p:spPr>
          <a:xfrm>
            <a:off x="685800" y="1052513"/>
            <a:ext cx="8278813" cy="5472112"/>
          </a:xfrm>
        </p:spPr>
        <p:txBody>
          <a:bodyPr lIns="92075" tIns="46038" rIns="92075" bIns="46038" rtlCol="0">
            <a:normAutofit lnSpcReduction="10000"/>
          </a:bodyPr>
          <a:lstStyle/>
          <a:p>
            <a:pPr>
              <a:defRPr/>
            </a:pP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一个程序通常在每次返回一个标记时都要调用 </a:t>
            </a:r>
            <a:r>
              <a:rPr lang="en-US" altLang="zh-CN" sz="2400" b="1" i="1" dirty="0" err="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yylex</a:t>
            </a:r>
            <a:r>
              <a:rPr lang="en-US" altLang="zh-CN" sz="2400" b="1"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函数。只有在文件结束或者出现错误标记时才会终止。</a:t>
            </a:r>
          </a:p>
          <a:p>
            <a:pPr>
              <a:defRPr/>
            </a:pP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一个由 </a:t>
            </a:r>
            <a:r>
              <a:rPr lang="en-US" altLang="zh-CN" sz="2400" b="1" dirty="0" err="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生成的解析器调用 </a:t>
            </a:r>
            <a:r>
              <a:rPr lang="en-US" altLang="zh-CN" sz="2400" b="1" i="1" dirty="0" err="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yylex</a:t>
            </a:r>
            <a:r>
              <a:rPr lang="en-US" altLang="zh-CN" sz="2400" b="1"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函数来获得标记。</a:t>
            </a:r>
            <a:r>
              <a:rPr lang="en-US" altLang="zh-CN" sz="2400" b="1" i="1" dirty="0" err="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yylex</a:t>
            </a:r>
            <a:r>
              <a:rPr lang="en-US" altLang="zh-CN" sz="2400" b="1"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可以由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来生成或完全由自己来编写。 对于由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生成的 </a:t>
            </a:r>
            <a:r>
              <a:rPr lang="en-US" altLang="zh-CN" sz="2400" b="1" dirty="0" err="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lexer</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来说，要和</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结合使用，每当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中匹配一个模式时都必须返回一个标记。 因此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中匹配模式时的动作一般格式为：</a:t>
            </a:r>
            <a:endPar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Wingdings" pitchFamily="2" charset="2"/>
              <a:buNone/>
              <a:defRPr/>
            </a:pPr>
            <a:endPar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Wingdings" pitchFamily="2" charset="2"/>
              <a:buNone/>
              <a:defRP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{pattern} { /* do </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somthing</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return TOKEN_NAME; } </a:t>
            </a:r>
            <a:b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b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defRPr/>
            </a:pP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于是 </a:t>
            </a:r>
            <a:r>
              <a:rPr lang="en-US" altLang="zh-CN" sz="2400" b="1" dirty="0" err="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就会获得返回的标记。当 </a:t>
            </a:r>
            <a:r>
              <a:rPr lang="en-US" altLang="zh-CN" sz="2400" b="1" dirty="0" err="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编译一个带有标记的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文件时，会生成一个头文件，它对每个标记都有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#define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的定义。 如果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b="1" dirty="0" err="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Yacc</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一起使用的话，头文件必须在相应的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文件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中的 </a:t>
            </a:r>
            <a:r>
              <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声明段中包括。</a:t>
            </a:r>
          </a:p>
          <a:p>
            <a:pPr>
              <a:defRPr/>
            </a:pPr>
            <a:endParaRPr lang="en-US" altLang="zh-CN" sz="24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3388D50C-A79D-4CEC-A682-5240732B6334}"/>
              </a:ext>
            </a:extLst>
          </p:cNvPr>
          <p:cNvSpPr>
            <a:spLocks noGrp="1"/>
          </p:cNvSpPr>
          <p:nvPr>
            <p:ph type="title"/>
          </p:nvPr>
        </p:nvSpPr>
        <p:spPr>
          <a:xfrm>
            <a:off x="468313" y="0"/>
            <a:ext cx="8218487" cy="817563"/>
          </a:xfrm>
        </p:spPr>
        <p:txBody>
          <a:bodyPr/>
          <a:lstStyle/>
          <a:p>
            <a:pPr eaLnBrk="1" hangingPunct="1"/>
            <a:r>
              <a:rPr lang="zh-CN" altLang="en-US"/>
              <a:t>几个示例</a:t>
            </a:r>
          </a:p>
        </p:txBody>
      </p:sp>
      <p:sp>
        <p:nvSpPr>
          <p:cNvPr id="61443" name="内容占位符 2">
            <a:extLst>
              <a:ext uri="{FF2B5EF4-FFF2-40B4-BE49-F238E27FC236}">
                <a16:creationId xmlns:a16="http://schemas.microsoft.com/office/drawing/2014/main" id="{7F84B9D9-EB54-41B0-8EA3-076505AB6570}"/>
              </a:ext>
            </a:extLst>
          </p:cNvPr>
          <p:cNvSpPr>
            <a:spLocks noGrp="1"/>
          </p:cNvSpPr>
          <p:nvPr>
            <p:ph idx="1"/>
          </p:nvPr>
        </p:nvSpPr>
        <p:spPr>
          <a:xfrm>
            <a:off x="468313" y="871538"/>
            <a:ext cx="8207375" cy="5437187"/>
          </a:xfrm>
        </p:spPr>
        <p:txBody>
          <a:bodyPr/>
          <a:lstStyle/>
          <a:p>
            <a:r>
              <a:rPr lang="zh-CN" altLang="en-US" b="1">
                <a:solidFill>
                  <a:srgbClr val="002060"/>
                </a:solidFill>
                <a:latin typeface="楷体" panose="02010609060101010101" pitchFamily="49" charset="-122"/>
                <a:ea typeface="楷体" panose="02010609060101010101" pitchFamily="49" charset="-122"/>
              </a:rPr>
              <a:t>代码统计和简单分析</a:t>
            </a:r>
            <a:endParaRPr lang="en-US" altLang="zh-CN" b="1">
              <a:solidFill>
                <a:srgbClr val="002060"/>
              </a:solidFill>
              <a:latin typeface="楷体" panose="02010609060101010101" pitchFamily="49" charset="-122"/>
              <a:ea typeface="楷体" panose="02010609060101010101" pitchFamily="49" charset="-122"/>
            </a:endParaRPr>
          </a:p>
          <a:p>
            <a:r>
              <a:rPr lang="zh-CN" altLang="en-US" b="1">
                <a:solidFill>
                  <a:srgbClr val="002060"/>
                </a:solidFill>
                <a:latin typeface="楷体" panose="02010609060101010101" pitchFamily="49" charset="-122"/>
                <a:ea typeface="楷体" panose="02010609060101010101" pitchFamily="49" charset="-122"/>
              </a:rPr>
              <a:t>关键词统计</a:t>
            </a:r>
            <a:endParaRPr lang="en-US" altLang="zh-CN" b="1">
              <a:solidFill>
                <a:srgbClr val="002060"/>
              </a:solidFill>
              <a:latin typeface="楷体" panose="02010609060101010101" pitchFamily="49" charset="-122"/>
              <a:ea typeface="楷体" panose="02010609060101010101" pitchFamily="49" charset="-122"/>
            </a:endParaRPr>
          </a:p>
          <a:p>
            <a:r>
              <a:rPr lang="zh-CN" altLang="en-US" b="1">
                <a:solidFill>
                  <a:srgbClr val="002060"/>
                </a:solidFill>
                <a:latin typeface="楷体" panose="02010609060101010101" pitchFamily="49" charset="-122"/>
                <a:ea typeface="楷体" panose="02010609060101010101" pitchFamily="49" charset="-122"/>
              </a:rPr>
              <a:t>最简单的一个语法例子</a:t>
            </a:r>
            <a:endParaRPr lang="en-US" altLang="zh-CN" b="1">
              <a:solidFill>
                <a:srgbClr val="002060"/>
              </a:solidFill>
              <a:latin typeface="楷体" panose="02010609060101010101" pitchFamily="49" charset="-122"/>
              <a:ea typeface="楷体" panose="02010609060101010101" pitchFamily="49" charset="-122"/>
            </a:endParaRPr>
          </a:p>
          <a:p>
            <a:r>
              <a:rPr lang="zh-CN" altLang="en-US" b="1">
                <a:solidFill>
                  <a:srgbClr val="002060"/>
                </a:solidFill>
                <a:latin typeface="楷体" panose="02010609060101010101" pitchFamily="49" charset="-122"/>
                <a:ea typeface="楷体" panose="02010609060101010101" pitchFamily="49" charset="-122"/>
              </a:rPr>
              <a:t>稍微复杂一点的语法例子</a:t>
            </a:r>
          </a:p>
        </p:txBody>
      </p:sp>
      <p:sp>
        <p:nvSpPr>
          <p:cNvPr id="61444" name="灯片编号占位符 3">
            <a:extLst>
              <a:ext uri="{FF2B5EF4-FFF2-40B4-BE49-F238E27FC236}">
                <a16:creationId xmlns:a16="http://schemas.microsoft.com/office/drawing/2014/main" id="{180BB62A-DDB0-4AC4-91F9-5C4EF20E0B6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2E17C7B-366F-42FF-9A7C-6BACB390F307}"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56</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E4185D7A-00BE-426C-B78D-DCB2E94FAC11}"/>
              </a:ext>
            </a:extLst>
          </p:cNvPr>
          <p:cNvSpPr>
            <a:spLocks noGrp="1"/>
          </p:cNvSpPr>
          <p:nvPr>
            <p:ph type="title"/>
          </p:nvPr>
        </p:nvSpPr>
        <p:spPr>
          <a:xfrm>
            <a:off x="468313" y="0"/>
            <a:ext cx="8218487" cy="817563"/>
          </a:xfrm>
        </p:spPr>
        <p:txBody>
          <a:bodyPr/>
          <a:lstStyle/>
          <a:p>
            <a:pPr eaLnBrk="1" hangingPunct="1"/>
            <a:r>
              <a:rPr lang="zh-CN" altLang="en-US"/>
              <a:t>处理输入输出文件</a:t>
            </a:r>
          </a:p>
        </p:txBody>
      </p:sp>
      <p:sp>
        <p:nvSpPr>
          <p:cNvPr id="71683" name="内容占位符 2">
            <a:extLst>
              <a:ext uri="{FF2B5EF4-FFF2-40B4-BE49-F238E27FC236}">
                <a16:creationId xmlns:a16="http://schemas.microsoft.com/office/drawing/2014/main" id="{1A581D52-EFCD-4DAC-9F9D-83BCA3C390A3}"/>
              </a:ext>
            </a:extLst>
          </p:cNvPr>
          <p:cNvSpPr>
            <a:spLocks noGrp="1"/>
          </p:cNvSpPr>
          <p:nvPr>
            <p:ph idx="1"/>
          </p:nvPr>
        </p:nvSpPr>
        <p:spPr>
          <a:xfrm>
            <a:off x="468313" y="871538"/>
            <a:ext cx="8207375" cy="5437187"/>
          </a:xfrm>
        </p:spPr>
        <p:txBody>
          <a:bodyPr/>
          <a:lstStyle/>
          <a:p>
            <a:pPr marL="0" indent="0">
              <a:lnSpc>
                <a:spcPct val="80000"/>
              </a:lnSpc>
              <a:buFont typeface="Wingdings" pitchFamily="2" charset="2"/>
              <a:buNone/>
              <a:defRPr/>
            </a:pPr>
            <a:r>
              <a:rPr lang="en-US" altLang="zh-CN" b="1" dirty="0">
                <a:solidFill>
                  <a:srgbClr val="002060"/>
                </a:solidFill>
                <a:latin typeface="Times New Roman" panose="02020603050405020304" pitchFamily="18" charset="0"/>
                <a:cs typeface="Times New Roman" panose="02020603050405020304" pitchFamily="18" charset="0"/>
              </a:rPr>
              <a:t>main()</a:t>
            </a:r>
          </a:p>
          <a:p>
            <a:pPr marL="0" indent="0">
              <a:lnSpc>
                <a:spcPct val="80000"/>
              </a:lnSpc>
              <a:buFont typeface="Wingdings" pitchFamily="2" charset="2"/>
              <a:buNone/>
              <a:defRPr/>
            </a:pPr>
            <a:r>
              <a:rPr lang="en-US" altLang="zh-CN" b="1" dirty="0">
                <a:solidFill>
                  <a:srgbClr val="002060"/>
                </a:solidFill>
                <a:latin typeface="Times New Roman" panose="02020603050405020304" pitchFamily="18" charset="0"/>
                <a:cs typeface="Times New Roman" panose="02020603050405020304" pitchFamily="18" charset="0"/>
              </a:rPr>
              <a:t>{</a:t>
            </a:r>
          </a:p>
          <a:p>
            <a:pPr marL="0" indent="0">
              <a:lnSpc>
                <a:spcPct val="80000"/>
              </a:lnSpc>
              <a:buFont typeface="Wingdings" pitchFamily="2" charset="2"/>
              <a:buNone/>
              <a:defRPr/>
            </a:pPr>
            <a:r>
              <a:rPr lang="en-US" altLang="zh-CN" b="1" dirty="0">
                <a:solidFill>
                  <a:srgbClr val="002060"/>
                </a:solidFill>
                <a:latin typeface="Times New Roman" panose="02020603050405020304" pitchFamily="18" charset="0"/>
                <a:cs typeface="Times New Roman" panose="02020603050405020304" pitchFamily="18" charset="0"/>
              </a:rPr>
              <a:t>	FILE *fp1=</a:t>
            </a:r>
            <a:r>
              <a:rPr lang="en-US" altLang="zh-CN" b="1" dirty="0" err="1">
                <a:solidFill>
                  <a:srgbClr val="002060"/>
                </a:solidFill>
                <a:latin typeface="Times New Roman" panose="02020603050405020304" pitchFamily="18" charset="0"/>
                <a:cs typeface="Times New Roman" panose="02020603050405020304" pitchFamily="18" charset="0"/>
              </a:rPr>
              <a:t>fopen</a:t>
            </a:r>
            <a:r>
              <a:rPr lang="en-US" altLang="zh-CN" b="1" dirty="0">
                <a:solidFill>
                  <a:srgbClr val="002060"/>
                </a:solidFill>
                <a:latin typeface="Times New Roman" panose="02020603050405020304" pitchFamily="18" charset="0"/>
                <a:cs typeface="Times New Roman" panose="02020603050405020304" pitchFamily="18" charset="0"/>
              </a:rPr>
              <a:t>("</a:t>
            </a:r>
            <a:r>
              <a:rPr lang="en-US" altLang="zh-CN" b="1" dirty="0" err="1">
                <a:solidFill>
                  <a:srgbClr val="002060"/>
                </a:solidFill>
                <a:latin typeface="Times New Roman" panose="02020603050405020304" pitchFamily="18" charset="0"/>
                <a:cs typeface="Times New Roman" panose="02020603050405020304" pitchFamily="18" charset="0"/>
              </a:rPr>
              <a:t>in.c","r</a:t>
            </a:r>
            <a:r>
              <a:rPr lang="en-US" altLang="zh-CN" b="1" dirty="0">
                <a:solidFill>
                  <a:srgbClr val="002060"/>
                </a:solidFill>
                <a:latin typeface="Times New Roman" panose="02020603050405020304" pitchFamily="18" charset="0"/>
                <a:cs typeface="Times New Roman" panose="02020603050405020304" pitchFamily="18" charset="0"/>
              </a:rPr>
              <a:t>");</a:t>
            </a:r>
          </a:p>
          <a:p>
            <a:pPr marL="0" indent="0">
              <a:lnSpc>
                <a:spcPct val="80000"/>
              </a:lnSpc>
              <a:buFont typeface="Wingdings" pitchFamily="2" charset="2"/>
              <a:buNone/>
              <a:defRPr/>
            </a:pPr>
            <a:r>
              <a:rPr lang="en-US" altLang="zh-CN" b="1" dirty="0">
                <a:solidFill>
                  <a:srgbClr val="002060"/>
                </a:solidFill>
                <a:latin typeface="Times New Roman" panose="02020603050405020304" pitchFamily="18" charset="0"/>
                <a:cs typeface="Times New Roman" panose="02020603050405020304" pitchFamily="18" charset="0"/>
              </a:rPr>
              <a:t>	FILE *fp2=</a:t>
            </a:r>
            <a:r>
              <a:rPr lang="en-US" altLang="zh-CN" b="1" dirty="0" err="1">
                <a:solidFill>
                  <a:srgbClr val="002060"/>
                </a:solidFill>
                <a:latin typeface="Times New Roman" panose="02020603050405020304" pitchFamily="18" charset="0"/>
                <a:cs typeface="Times New Roman" panose="02020603050405020304" pitchFamily="18" charset="0"/>
              </a:rPr>
              <a:t>fopen</a:t>
            </a:r>
            <a:r>
              <a:rPr lang="en-US" altLang="zh-CN" b="1" dirty="0">
                <a:solidFill>
                  <a:srgbClr val="002060"/>
                </a:solidFill>
                <a:latin typeface="Times New Roman" panose="02020603050405020304" pitchFamily="18" charset="0"/>
                <a:cs typeface="Times New Roman" panose="02020603050405020304" pitchFamily="18" charset="0"/>
              </a:rPr>
              <a:t>("</a:t>
            </a:r>
            <a:r>
              <a:rPr lang="en-US" altLang="zh-CN" b="1" dirty="0" err="1">
                <a:solidFill>
                  <a:srgbClr val="002060"/>
                </a:solidFill>
                <a:latin typeface="Times New Roman" panose="02020603050405020304" pitchFamily="18" charset="0"/>
                <a:cs typeface="Times New Roman" panose="02020603050405020304" pitchFamily="18" charset="0"/>
              </a:rPr>
              <a:t>output","w</a:t>
            </a:r>
            <a:r>
              <a:rPr lang="en-US" altLang="zh-CN" b="1" dirty="0">
                <a:solidFill>
                  <a:srgbClr val="002060"/>
                </a:solidFill>
                <a:latin typeface="Times New Roman" panose="02020603050405020304" pitchFamily="18" charset="0"/>
                <a:cs typeface="Times New Roman" panose="02020603050405020304" pitchFamily="18" charset="0"/>
              </a:rPr>
              <a:t>");</a:t>
            </a:r>
          </a:p>
          <a:p>
            <a:pPr marL="0" indent="0">
              <a:lnSpc>
                <a:spcPct val="80000"/>
              </a:lnSpc>
              <a:buFont typeface="Wingdings" pitchFamily="2" charset="2"/>
              <a:buNone/>
              <a:defRPr/>
            </a:pPr>
            <a:r>
              <a:rPr lang="en-US" altLang="zh-CN" b="1" dirty="0">
                <a:solidFill>
                  <a:srgbClr val="002060"/>
                </a:solidFill>
                <a:latin typeface="Times New Roman" panose="02020603050405020304" pitchFamily="18" charset="0"/>
                <a:cs typeface="Times New Roman" panose="02020603050405020304" pitchFamily="18" charset="0"/>
              </a:rPr>
              <a:t>	</a:t>
            </a:r>
            <a:r>
              <a:rPr lang="en-US" altLang="zh-CN" b="1" dirty="0" err="1">
                <a:solidFill>
                  <a:srgbClr val="002060"/>
                </a:solidFill>
                <a:latin typeface="Times New Roman" panose="02020603050405020304" pitchFamily="18" charset="0"/>
                <a:cs typeface="Times New Roman" panose="02020603050405020304" pitchFamily="18" charset="0"/>
              </a:rPr>
              <a:t>yyin</a:t>
            </a:r>
            <a:r>
              <a:rPr lang="en-US" altLang="zh-CN" b="1" dirty="0">
                <a:solidFill>
                  <a:srgbClr val="002060"/>
                </a:solidFill>
                <a:latin typeface="Times New Roman" panose="02020603050405020304" pitchFamily="18" charset="0"/>
                <a:cs typeface="Times New Roman" panose="02020603050405020304" pitchFamily="18" charset="0"/>
              </a:rPr>
              <a:t>=fp1;</a:t>
            </a:r>
          </a:p>
          <a:p>
            <a:pPr marL="0" indent="0">
              <a:lnSpc>
                <a:spcPct val="80000"/>
              </a:lnSpc>
              <a:buFont typeface="Wingdings" pitchFamily="2" charset="2"/>
              <a:buNone/>
              <a:defRPr/>
            </a:pPr>
            <a:r>
              <a:rPr lang="en-US" altLang="zh-CN" b="1" dirty="0">
                <a:solidFill>
                  <a:srgbClr val="002060"/>
                </a:solidFill>
                <a:latin typeface="Times New Roman" panose="02020603050405020304" pitchFamily="18" charset="0"/>
                <a:cs typeface="Times New Roman" panose="02020603050405020304" pitchFamily="18" charset="0"/>
              </a:rPr>
              <a:t>	</a:t>
            </a:r>
            <a:r>
              <a:rPr lang="en-US" altLang="zh-CN" b="1" dirty="0" err="1">
                <a:solidFill>
                  <a:srgbClr val="002060"/>
                </a:solidFill>
                <a:latin typeface="Times New Roman" panose="02020603050405020304" pitchFamily="18" charset="0"/>
                <a:cs typeface="Times New Roman" panose="02020603050405020304" pitchFamily="18" charset="0"/>
              </a:rPr>
              <a:t>yyout</a:t>
            </a:r>
            <a:r>
              <a:rPr lang="en-US" altLang="zh-CN" b="1" dirty="0">
                <a:solidFill>
                  <a:srgbClr val="002060"/>
                </a:solidFill>
                <a:latin typeface="Times New Roman" panose="02020603050405020304" pitchFamily="18" charset="0"/>
                <a:cs typeface="Times New Roman" panose="02020603050405020304" pitchFamily="18" charset="0"/>
              </a:rPr>
              <a:t>=fp2;</a:t>
            </a:r>
          </a:p>
          <a:p>
            <a:pPr marL="0" indent="0">
              <a:lnSpc>
                <a:spcPct val="80000"/>
              </a:lnSpc>
              <a:buFont typeface="Wingdings" pitchFamily="2" charset="2"/>
              <a:buNone/>
              <a:defRPr/>
            </a:pPr>
            <a:r>
              <a:rPr lang="en-US" altLang="zh-CN" b="1" dirty="0">
                <a:solidFill>
                  <a:srgbClr val="002060"/>
                </a:solidFill>
                <a:latin typeface="Times New Roman" panose="02020603050405020304" pitchFamily="18" charset="0"/>
                <a:cs typeface="Times New Roman" panose="02020603050405020304" pitchFamily="18" charset="0"/>
              </a:rPr>
              <a:t>	</a:t>
            </a:r>
            <a:r>
              <a:rPr lang="en-US" altLang="zh-CN" b="1" dirty="0" err="1">
                <a:solidFill>
                  <a:srgbClr val="002060"/>
                </a:solidFill>
                <a:latin typeface="Times New Roman" panose="02020603050405020304" pitchFamily="18" charset="0"/>
                <a:cs typeface="Times New Roman" panose="02020603050405020304" pitchFamily="18" charset="0"/>
              </a:rPr>
              <a:t>yylex</a:t>
            </a:r>
            <a:r>
              <a:rPr lang="en-US" altLang="zh-CN" b="1" dirty="0">
                <a:solidFill>
                  <a:srgbClr val="002060"/>
                </a:solidFill>
                <a:latin typeface="Times New Roman" panose="02020603050405020304" pitchFamily="18" charset="0"/>
                <a:cs typeface="Times New Roman" panose="02020603050405020304" pitchFamily="18" charset="0"/>
              </a:rPr>
              <a:t>();</a:t>
            </a:r>
          </a:p>
          <a:p>
            <a:pPr marL="0" indent="0">
              <a:lnSpc>
                <a:spcPct val="80000"/>
              </a:lnSpc>
              <a:buFont typeface="Wingdings" pitchFamily="2" charset="2"/>
              <a:buNone/>
              <a:defRPr/>
            </a:pPr>
            <a:r>
              <a:rPr lang="en-US" altLang="zh-CN" b="1" dirty="0">
                <a:solidFill>
                  <a:srgbClr val="002060"/>
                </a:solidFill>
                <a:latin typeface="Times New Roman" panose="02020603050405020304" pitchFamily="18" charset="0"/>
                <a:cs typeface="Times New Roman" panose="02020603050405020304" pitchFamily="18" charset="0"/>
              </a:rPr>
              <a:t>}</a:t>
            </a:r>
          </a:p>
          <a:p>
            <a:pPr marL="514350" indent="-514350">
              <a:lnSpc>
                <a:spcPct val="80000"/>
              </a:lnSpc>
              <a:buFont typeface="Calibri" panose="020F0502020204030204" pitchFamily="34" charset="0"/>
              <a:buAutoNum type="arabicPeriod"/>
              <a:defRPr/>
            </a:pPr>
            <a:endParaRPr lang="en-US" altLang="zh-CN" b="1" dirty="0">
              <a:solidFill>
                <a:srgbClr val="002060"/>
              </a:solidFill>
              <a:latin typeface="Times New Roman" panose="02020603050405020304" pitchFamily="18" charset="0"/>
              <a:cs typeface="Times New Roman" panose="02020603050405020304" pitchFamily="18" charset="0"/>
            </a:endParaRPr>
          </a:p>
          <a:p>
            <a:pPr marL="514350" indent="-514350">
              <a:buFont typeface="Calibri" panose="020F0502020204030204" pitchFamily="34" charset="0"/>
              <a:buAutoNum type="arabicPeriod"/>
              <a:defRPr/>
            </a:pPr>
            <a:endParaRPr lang="zh-CN" altLang="en-US" dirty="0">
              <a:solidFill>
                <a:srgbClr val="002060"/>
              </a:solidFill>
              <a:latin typeface="Times New Roman" panose="02020603050405020304" pitchFamily="18" charset="0"/>
              <a:cs typeface="Times New Roman" panose="02020603050405020304" pitchFamily="18" charset="0"/>
            </a:endParaRPr>
          </a:p>
        </p:txBody>
      </p:sp>
      <p:sp>
        <p:nvSpPr>
          <p:cNvPr id="62468" name="灯片编号占位符 3">
            <a:extLst>
              <a:ext uri="{FF2B5EF4-FFF2-40B4-BE49-F238E27FC236}">
                <a16:creationId xmlns:a16="http://schemas.microsoft.com/office/drawing/2014/main" id="{9C500BBC-2E5E-40B8-A8D9-F4565D29623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3867332-B2EC-4790-A93C-D7F7E773B176}" type="slidenum">
              <a:rPr lang="zh-CN" altLang="en-US" sz="1600">
                <a:solidFill>
                  <a:srgbClr val="C00000"/>
                </a:solidFill>
                <a:latin typeface="Goudy Stout" panose="0202090407030B020401" pitchFamily="18" charset="0"/>
                <a:ea typeface="楷体" panose="02010609060101010101" pitchFamily="49" charset="-122"/>
              </a:rPr>
              <a:pPr>
                <a:spcBef>
                  <a:spcPct val="0"/>
                </a:spcBef>
                <a:buFontTx/>
                <a:buNone/>
              </a:pPr>
              <a:t>57</a:t>
            </a:fld>
            <a:endParaRPr lang="zh-CN" altLang="en-US" sz="1600">
              <a:solidFill>
                <a:srgbClr val="C00000"/>
              </a:solidFill>
              <a:latin typeface="Goudy Stout" panose="0202090407030B020401" pitchFamily="18" charset="0"/>
              <a:ea typeface="楷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4748054-F90A-4F30-928D-0C5738ED79C9}"/>
              </a:ext>
            </a:extLst>
          </p:cNvPr>
          <p:cNvSpPr>
            <a:spLocks noGrp="1"/>
          </p:cNvSpPr>
          <p:nvPr>
            <p:ph type="title"/>
          </p:nvPr>
        </p:nvSpPr>
        <p:spPr>
          <a:xfrm>
            <a:off x="468313" y="0"/>
            <a:ext cx="8218487" cy="817563"/>
          </a:xfrm>
        </p:spPr>
        <p:txBody>
          <a:bodyPr/>
          <a:lstStyle/>
          <a:p>
            <a:pPr eaLnBrk="1" hangingPunct="1"/>
            <a:r>
              <a:rPr lang="zh-CN" altLang="en-US"/>
              <a:t>一些细节问题</a:t>
            </a:r>
          </a:p>
        </p:txBody>
      </p:sp>
      <p:sp>
        <p:nvSpPr>
          <p:cNvPr id="63491" name="Rectangle 3">
            <a:extLst>
              <a:ext uri="{FF2B5EF4-FFF2-40B4-BE49-F238E27FC236}">
                <a16:creationId xmlns:a16="http://schemas.microsoft.com/office/drawing/2014/main" id="{2FE74592-C1D2-4C47-AA39-753F00AF7901}"/>
              </a:ext>
            </a:extLst>
          </p:cNvPr>
          <p:cNvSpPr>
            <a:spLocks noGrp="1"/>
          </p:cNvSpPr>
          <p:nvPr>
            <p:ph type="body" idx="1"/>
          </p:nvPr>
        </p:nvSpPr>
        <p:spPr>
          <a:xfrm>
            <a:off x="468313" y="871538"/>
            <a:ext cx="8207375" cy="5437187"/>
          </a:xfrm>
        </p:spPr>
        <p:txBody>
          <a:bodyPr/>
          <a:lstStyle/>
          <a:p>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注意</a:t>
            </a:r>
            <a:r>
              <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include</a:t>
            </a:r>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的位置</a:t>
            </a:r>
            <a:endPar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在定义时是</a:t>
            </a:r>
          </a:p>
          <a:p>
            <a:pPr lvl="1">
              <a:buFontTx/>
              <a:buNone/>
            </a:pPr>
            <a:r>
              <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p>
          <a:p>
            <a:pPr lvl="1">
              <a:buFontTx/>
              <a:buNone/>
            </a:pPr>
            <a:r>
              <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p>
          <a:p>
            <a:pPr lvl="1">
              <a:buFontTx/>
              <a:buNone/>
            </a:pPr>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而不是</a:t>
            </a:r>
          </a:p>
          <a:p>
            <a:pPr lvl="1">
              <a:buFontTx/>
              <a:buNone/>
            </a:pPr>
            <a:r>
              <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p>
          <a:p>
            <a:pPr lvl="1">
              <a:buFontTx/>
              <a:buNone/>
            </a:pPr>
            <a:r>
              <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p>
          <a:p>
            <a:pPr lvl="1">
              <a:buFontTx/>
              <a:buNone/>
            </a:pPr>
            <a:endPar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Lex </a:t>
            </a:r>
            <a:r>
              <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的变量意义</a:t>
            </a:r>
          </a:p>
          <a:p>
            <a:pPr lvl="1">
              <a:buFontTx/>
              <a:buNone/>
            </a:pPr>
            <a:endParaRPr lang="zh-CN" altLang="en-US" sz="2000"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lvl="1">
              <a:buFontTx/>
              <a:buNone/>
            </a:pPr>
            <a:endParaRPr lang="zh-CN" altLang="en-US"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a:buFontTx/>
              <a:buNone/>
            </a:pPr>
            <a:endParaRPr lang="en-US" altLang="zh-CN" b="1">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978EDE3E-C7ED-4199-BFCA-BE565C3D8BFD}"/>
              </a:ext>
            </a:extLst>
          </p:cNvPr>
          <p:cNvSpPr>
            <a:spLocks noGrp="1" noChangeArrowheads="1"/>
          </p:cNvSpPr>
          <p:nvPr>
            <p:ph type="title"/>
          </p:nvPr>
        </p:nvSpPr>
        <p:spPr/>
        <p:txBody>
          <a:bodyPr/>
          <a:lstStyle/>
          <a:p>
            <a:pPr eaLnBrk="1" hangingPunct="1">
              <a:defRPr/>
            </a:pPr>
            <a:r>
              <a:rPr lang="zh-CN" altLang="en-US" dirty="0"/>
              <a:t>课程定位</a:t>
            </a:r>
          </a:p>
        </p:txBody>
      </p:sp>
      <p:sp>
        <p:nvSpPr>
          <p:cNvPr id="15363" name="Rectangle 3">
            <a:extLst>
              <a:ext uri="{FF2B5EF4-FFF2-40B4-BE49-F238E27FC236}">
                <a16:creationId xmlns:a16="http://schemas.microsoft.com/office/drawing/2014/main" id="{115C2F44-D5F7-4267-B8C8-CEACC85DB691}"/>
              </a:ext>
            </a:extLst>
          </p:cNvPr>
          <p:cNvSpPr>
            <a:spLocks noGrp="1" noChangeArrowheads="1"/>
          </p:cNvSpPr>
          <p:nvPr>
            <p:ph type="body" idx="1"/>
          </p:nvPr>
        </p:nvSpPr>
        <p:spPr/>
        <p:txBody>
          <a:bodyPr/>
          <a:lstStyle/>
          <a:p>
            <a:pPr eaLnBrk="1" hangingPunct="1"/>
            <a:r>
              <a:rPr lang="zh-CN" altLang="en-US" sz="2600">
                <a:solidFill>
                  <a:srgbClr val="0033CC"/>
                </a:solidFill>
              </a:rPr>
              <a:t>计算科学技术专业核心课程</a:t>
            </a:r>
          </a:p>
          <a:p>
            <a:pPr eaLnBrk="1" hangingPunct="1"/>
            <a:r>
              <a:rPr lang="zh-CN" altLang="en-US" sz="2600"/>
              <a:t>强调</a:t>
            </a:r>
            <a:r>
              <a:rPr lang="zh-CN" altLang="en-US" sz="2600">
                <a:solidFill>
                  <a:srgbClr val="0033CC"/>
                </a:solidFill>
              </a:rPr>
              <a:t>形式化</a:t>
            </a:r>
            <a:r>
              <a:rPr lang="zh-CN" altLang="en-US" sz="2600"/>
              <a:t>描述技术和</a:t>
            </a:r>
            <a:r>
              <a:rPr lang="zh-CN" altLang="en-US" sz="2600">
                <a:solidFill>
                  <a:srgbClr val="0033CC"/>
                </a:solidFill>
              </a:rPr>
              <a:t>自动</a:t>
            </a:r>
            <a:r>
              <a:rPr lang="zh-CN" altLang="en-US" sz="2600"/>
              <a:t>生成技术</a:t>
            </a:r>
          </a:p>
          <a:p>
            <a:pPr lvl="1" eaLnBrk="1" hangingPunct="1"/>
            <a:r>
              <a:rPr lang="zh-CN" altLang="en-US" sz="2200"/>
              <a:t>兼顾语言的描述方法、设计、应用</a:t>
            </a:r>
          </a:p>
          <a:p>
            <a:pPr lvl="1" eaLnBrk="1" hangingPunct="1"/>
            <a:r>
              <a:rPr lang="zh-CN" altLang="en-US" sz="2200"/>
              <a:t>能形式化就能自动化</a:t>
            </a:r>
          </a:p>
          <a:p>
            <a:pPr eaLnBrk="1" hangingPunct="1"/>
            <a:r>
              <a:rPr lang="zh-CN" altLang="en-US" sz="2600"/>
              <a:t>强调对编译原理和技术的</a:t>
            </a:r>
            <a:r>
              <a:rPr lang="zh-CN" altLang="en-US" sz="2600">
                <a:solidFill>
                  <a:srgbClr val="0033CC"/>
                </a:solidFill>
              </a:rPr>
              <a:t>宏观理解</a:t>
            </a:r>
          </a:p>
          <a:p>
            <a:pPr lvl="1" eaLnBrk="1" hangingPunct="1"/>
            <a:r>
              <a:rPr lang="zh-CN" altLang="en-US" sz="2200"/>
              <a:t>不把注意力分散到具体的算法细节</a:t>
            </a:r>
          </a:p>
          <a:p>
            <a:pPr lvl="1" eaLnBrk="1" hangingPunct="1"/>
            <a:endParaRPr lang="en-US" altLang="zh-CN" sz="2200">
              <a:solidFill>
                <a:srgbClr val="FF0000"/>
              </a:solidFill>
            </a:endParaRPr>
          </a:p>
          <a:p>
            <a:pPr lvl="1" eaLnBrk="1" hangingPunct="1"/>
            <a:r>
              <a:rPr lang="zh-CN" altLang="en-US" sz="2200">
                <a:solidFill>
                  <a:srgbClr val="FF0000"/>
                </a:solidFill>
              </a:rPr>
              <a:t>理论教学不倾向于偏向于任何源语言或目标机器</a:t>
            </a:r>
            <a:endParaRPr lang="en-US" altLang="zh-CN" sz="2200">
              <a:solidFill>
                <a:srgbClr val="FF0000"/>
              </a:solidFill>
            </a:endParaRPr>
          </a:p>
          <a:p>
            <a:pPr lvl="1" eaLnBrk="1" hangingPunct="1"/>
            <a:r>
              <a:rPr lang="zh-CN" altLang="en-US" sz="2200">
                <a:solidFill>
                  <a:srgbClr val="FF0000"/>
                </a:solidFill>
              </a:rPr>
              <a:t>但具体实现的时候会确定源语言和目标机器</a:t>
            </a:r>
            <a:endParaRPr lang="en-US" altLang="zh-CN" sz="2200">
              <a:solidFill>
                <a:srgbClr val="FF0000"/>
              </a:solidFill>
            </a:endParaRPr>
          </a:p>
          <a:p>
            <a:pPr lvl="1" eaLnBrk="1" hangingPunct="1"/>
            <a:endParaRPr lang="zh-CN" altLang="en-US" sz="2200">
              <a:solidFill>
                <a:srgbClr val="FF0000"/>
              </a:solidFill>
            </a:endParaRPr>
          </a:p>
          <a:p>
            <a:pPr eaLnBrk="1" hangingPunct="1"/>
            <a:r>
              <a:rPr lang="zh-CN" altLang="en-US" sz="2600"/>
              <a:t>进一步培养“</a:t>
            </a:r>
            <a:r>
              <a:rPr lang="zh-CN" altLang="en-US" sz="2600">
                <a:solidFill>
                  <a:srgbClr val="0033CC"/>
                </a:solidFill>
              </a:rPr>
              <a:t>计算机思维能力</a:t>
            </a:r>
            <a:r>
              <a:rPr lang="zh-CN" altLang="en-US" sz="2600"/>
              <a:t>”</a:t>
            </a:r>
            <a:r>
              <a:rPr lang="zh-CN" altLang="en-US" sz="2600">
                <a:solidFill>
                  <a:srgbClr val="FF0000"/>
                </a:solidFill>
              </a:rPr>
              <a:t>特别是“系统能力”</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5F298AE-5369-4FEA-9A9B-05E32B163CFB}"/>
              </a:ext>
            </a:extLst>
          </p:cNvPr>
          <p:cNvSpPr>
            <a:spLocks noGrp="1"/>
          </p:cNvSpPr>
          <p:nvPr>
            <p:ph type="title"/>
          </p:nvPr>
        </p:nvSpPr>
        <p:spPr/>
        <p:txBody>
          <a:bodyPr/>
          <a:lstStyle/>
          <a:p>
            <a:r>
              <a:rPr lang="zh-CN" altLang="en-US" dirty="0"/>
              <a:t>对几门系统类课程关系的一种理解</a:t>
            </a:r>
          </a:p>
        </p:txBody>
      </p:sp>
      <p:sp>
        <p:nvSpPr>
          <p:cNvPr id="5" name="灯片编号占位符 4">
            <a:extLst>
              <a:ext uri="{FF2B5EF4-FFF2-40B4-BE49-F238E27FC236}">
                <a16:creationId xmlns:a16="http://schemas.microsoft.com/office/drawing/2014/main" id="{96810159-DB25-431A-80EB-393F979473F6}"/>
              </a:ext>
            </a:extLst>
          </p:cNvPr>
          <p:cNvSpPr>
            <a:spLocks noGrp="1"/>
          </p:cNvSpPr>
          <p:nvPr>
            <p:ph type="sldNum" sz="quarter" idx="11"/>
          </p:nvPr>
        </p:nvSpPr>
        <p:spPr/>
        <p:txBody>
          <a:bodyPr/>
          <a:lstStyle/>
          <a:p>
            <a:pPr>
              <a:defRPr/>
            </a:pPr>
            <a:endParaRPr lang="en-US" altLang="zh-CN" dirty="0"/>
          </a:p>
        </p:txBody>
      </p:sp>
      <p:cxnSp>
        <p:nvCxnSpPr>
          <p:cNvPr id="11" name="直接连接符 10">
            <a:extLst>
              <a:ext uri="{FF2B5EF4-FFF2-40B4-BE49-F238E27FC236}">
                <a16:creationId xmlns:a16="http://schemas.microsoft.com/office/drawing/2014/main" id="{90C3DBAC-D9E0-47AA-AD1F-191BEBE95D16}"/>
              </a:ext>
            </a:extLst>
          </p:cNvPr>
          <p:cNvCxnSpPr>
            <a:cxnSpLocks/>
          </p:cNvCxnSpPr>
          <p:nvPr/>
        </p:nvCxnSpPr>
        <p:spPr>
          <a:xfrm>
            <a:off x="1266092" y="3959051"/>
            <a:ext cx="749622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C170E85-49E9-4A25-B966-65802F6AC61F}"/>
              </a:ext>
            </a:extLst>
          </p:cNvPr>
          <p:cNvCxnSpPr>
            <a:cxnSpLocks/>
          </p:cNvCxnSpPr>
          <p:nvPr/>
        </p:nvCxnSpPr>
        <p:spPr>
          <a:xfrm>
            <a:off x="4873609" y="2245807"/>
            <a:ext cx="0" cy="40344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84CCC94-A7AA-4863-BB8B-DB5D85E6B0C6}"/>
              </a:ext>
            </a:extLst>
          </p:cNvPr>
          <p:cNvSpPr txBox="1"/>
          <p:nvPr/>
        </p:nvSpPr>
        <p:spPr>
          <a:xfrm>
            <a:off x="2057421" y="1433466"/>
            <a:ext cx="1415772"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静态分析</a:t>
            </a:r>
          </a:p>
        </p:txBody>
      </p:sp>
      <p:sp>
        <p:nvSpPr>
          <p:cNvPr id="23" name="文本框 22">
            <a:extLst>
              <a:ext uri="{FF2B5EF4-FFF2-40B4-BE49-F238E27FC236}">
                <a16:creationId xmlns:a16="http://schemas.microsoft.com/office/drawing/2014/main" id="{1E2C4E2D-8977-49B1-887C-DCAFD145DD40}"/>
              </a:ext>
            </a:extLst>
          </p:cNvPr>
          <p:cNvSpPr txBox="1"/>
          <p:nvPr/>
        </p:nvSpPr>
        <p:spPr>
          <a:xfrm>
            <a:off x="6382528" y="1493785"/>
            <a:ext cx="1415772"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动态分析</a:t>
            </a:r>
          </a:p>
        </p:txBody>
      </p:sp>
      <p:sp>
        <p:nvSpPr>
          <p:cNvPr id="27" name="文本框 26">
            <a:extLst>
              <a:ext uri="{FF2B5EF4-FFF2-40B4-BE49-F238E27FC236}">
                <a16:creationId xmlns:a16="http://schemas.microsoft.com/office/drawing/2014/main" id="{BCB8E4CD-A40B-44DE-8986-A0766F3DB755}"/>
              </a:ext>
            </a:extLst>
          </p:cNvPr>
          <p:cNvSpPr txBox="1"/>
          <p:nvPr/>
        </p:nvSpPr>
        <p:spPr>
          <a:xfrm>
            <a:off x="150502" y="2553223"/>
            <a:ext cx="1415772"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软件方式</a:t>
            </a:r>
          </a:p>
        </p:txBody>
      </p:sp>
      <p:sp>
        <p:nvSpPr>
          <p:cNvPr id="29" name="文本框 28">
            <a:extLst>
              <a:ext uri="{FF2B5EF4-FFF2-40B4-BE49-F238E27FC236}">
                <a16:creationId xmlns:a16="http://schemas.microsoft.com/office/drawing/2014/main" id="{EEF918D4-0727-4B6F-B0CF-2B741CFB1F66}"/>
              </a:ext>
            </a:extLst>
          </p:cNvPr>
          <p:cNvSpPr txBox="1"/>
          <p:nvPr/>
        </p:nvSpPr>
        <p:spPr>
          <a:xfrm>
            <a:off x="57963" y="4761769"/>
            <a:ext cx="1415772"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硬件方式</a:t>
            </a:r>
          </a:p>
        </p:txBody>
      </p:sp>
      <p:sp>
        <p:nvSpPr>
          <p:cNvPr id="30" name="文本框 29">
            <a:extLst>
              <a:ext uri="{FF2B5EF4-FFF2-40B4-BE49-F238E27FC236}">
                <a16:creationId xmlns:a16="http://schemas.microsoft.com/office/drawing/2014/main" id="{923FFE86-8D1D-425D-8889-ADD8F68557F4}"/>
              </a:ext>
            </a:extLst>
          </p:cNvPr>
          <p:cNvSpPr txBox="1"/>
          <p:nvPr/>
        </p:nvSpPr>
        <p:spPr>
          <a:xfrm>
            <a:off x="1828799" y="2480512"/>
            <a:ext cx="1877437" cy="769441"/>
          </a:xfrm>
          <a:prstGeom prst="rect">
            <a:avLst/>
          </a:prstGeom>
          <a:noFill/>
        </p:spPr>
        <p:txBody>
          <a:bodyPr wrap="none" rtlCol="0">
            <a:spAutoFit/>
          </a:bodyPr>
          <a:lstStyle/>
          <a:p>
            <a:r>
              <a:rPr lang="zh-CN" altLang="en-US" sz="4400" dirty="0">
                <a:solidFill>
                  <a:srgbClr val="00B0F0"/>
                </a:solidFill>
                <a:latin typeface="方正粗黑宋简体" panose="02000000000000000000" pitchFamily="2" charset="-122"/>
                <a:ea typeface="方正粗黑宋简体" panose="02000000000000000000" pitchFamily="2" charset="-122"/>
              </a:rPr>
              <a:t>编译器</a:t>
            </a:r>
          </a:p>
        </p:txBody>
      </p:sp>
      <p:sp>
        <p:nvSpPr>
          <p:cNvPr id="31" name="文本框 30">
            <a:extLst>
              <a:ext uri="{FF2B5EF4-FFF2-40B4-BE49-F238E27FC236}">
                <a16:creationId xmlns:a16="http://schemas.microsoft.com/office/drawing/2014/main" id="{D642E71C-1C8E-4AAB-B7D9-D6575ABD51FA}"/>
              </a:ext>
            </a:extLst>
          </p:cNvPr>
          <p:cNvSpPr txBox="1"/>
          <p:nvPr/>
        </p:nvSpPr>
        <p:spPr>
          <a:xfrm>
            <a:off x="5509399" y="2060561"/>
            <a:ext cx="3005951" cy="1446550"/>
          </a:xfrm>
          <a:prstGeom prst="rect">
            <a:avLst/>
          </a:prstGeom>
          <a:noFill/>
        </p:spPr>
        <p:txBody>
          <a:bodyPr wrap="none" rtlCol="0">
            <a:spAutoFit/>
          </a:bodyPr>
          <a:lstStyle/>
          <a:p>
            <a:pPr algn="ctr"/>
            <a:r>
              <a:rPr lang="zh-CN" altLang="en-US" sz="4400" dirty="0">
                <a:solidFill>
                  <a:schemeClr val="accent5">
                    <a:lumMod val="75000"/>
                  </a:schemeClr>
                </a:solidFill>
                <a:latin typeface="方正粗黑宋简体" panose="02000000000000000000" pitchFamily="2" charset="-122"/>
                <a:ea typeface="方正粗黑宋简体" panose="02000000000000000000" pitchFamily="2" charset="-122"/>
              </a:rPr>
              <a:t>操作系统</a:t>
            </a:r>
            <a:endParaRPr lang="en-US" altLang="zh-CN" sz="4400" dirty="0">
              <a:solidFill>
                <a:schemeClr val="accent5">
                  <a:lumMod val="75000"/>
                </a:schemeClr>
              </a:solidFill>
              <a:latin typeface="方正粗黑宋简体" panose="02000000000000000000" pitchFamily="2" charset="-122"/>
              <a:ea typeface="方正粗黑宋简体" panose="02000000000000000000" pitchFamily="2" charset="-122"/>
            </a:endParaRPr>
          </a:p>
          <a:p>
            <a:pPr algn="ctr"/>
            <a:r>
              <a:rPr lang="zh-CN" altLang="en-US" sz="4400" dirty="0">
                <a:solidFill>
                  <a:schemeClr val="accent5">
                    <a:lumMod val="75000"/>
                  </a:schemeClr>
                </a:solidFill>
                <a:latin typeface="方正粗黑宋简体" panose="02000000000000000000" pitchFamily="2" charset="-122"/>
                <a:ea typeface="方正粗黑宋简体" panose="02000000000000000000" pitchFamily="2" charset="-122"/>
              </a:rPr>
              <a:t>运行时系统</a:t>
            </a:r>
          </a:p>
        </p:txBody>
      </p:sp>
      <p:sp>
        <p:nvSpPr>
          <p:cNvPr id="32" name="文本框 31">
            <a:extLst>
              <a:ext uri="{FF2B5EF4-FFF2-40B4-BE49-F238E27FC236}">
                <a16:creationId xmlns:a16="http://schemas.microsoft.com/office/drawing/2014/main" id="{9F8EE7DD-5F3A-4BE4-A180-F5C62EA0C4EB}"/>
              </a:ext>
            </a:extLst>
          </p:cNvPr>
          <p:cNvSpPr txBox="1"/>
          <p:nvPr/>
        </p:nvSpPr>
        <p:spPr>
          <a:xfrm>
            <a:off x="4270392" y="5167028"/>
            <a:ext cx="3005951" cy="769441"/>
          </a:xfrm>
          <a:prstGeom prst="rect">
            <a:avLst/>
          </a:prstGeom>
          <a:noFill/>
        </p:spPr>
        <p:txBody>
          <a:bodyPr wrap="none" rtlCol="0">
            <a:spAutoFit/>
          </a:bodyPr>
          <a:lstStyle/>
          <a:p>
            <a:r>
              <a:rPr lang="zh-CN" altLang="en-US" sz="4400" dirty="0">
                <a:solidFill>
                  <a:srgbClr val="FF0000"/>
                </a:solidFill>
                <a:latin typeface="方正粗黑宋简体" panose="02000000000000000000" pitchFamily="2" charset="-122"/>
                <a:ea typeface="方正粗黑宋简体" panose="02000000000000000000" pitchFamily="2" charset="-122"/>
              </a:rPr>
              <a:t>可重构设计</a:t>
            </a:r>
          </a:p>
        </p:txBody>
      </p:sp>
      <p:sp>
        <p:nvSpPr>
          <p:cNvPr id="33" name="文本框 32">
            <a:extLst>
              <a:ext uri="{FF2B5EF4-FFF2-40B4-BE49-F238E27FC236}">
                <a16:creationId xmlns:a16="http://schemas.microsoft.com/office/drawing/2014/main" id="{480D67DD-891D-4CFF-B385-45AB53CC4F80}"/>
              </a:ext>
            </a:extLst>
          </p:cNvPr>
          <p:cNvSpPr txBox="1"/>
          <p:nvPr/>
        </p:nvSpPr>
        <p:spPr>
          <a:xfrm>
            <a:off x="2536936" y="4357672"/>
            <a:ext cx="3005951" cy="769441"/>
          </a:xfrm>
          <a:prstGeom prst="rect">
            <a:avLst/>
          </a:prstGeom>
          <a:noFill/>
        </p:spPr>
        <p:txBody>
          <a:bodyPr wrap="none" rtlCol="0">
            <a:spAutoFit/>
          </a:bodyPr>
          <a:lstStyle/>
          <a:p>
            <a:pPr algn="ctr"/>
            <a:r>
              <a:rPr lang="zh-CN" altLang="en-US" sz="4400" dirty="0">
                <a:solidFill>
                  <a:srgbClr val="C00000"/>
                </a:solidFill>
                <a:latin typeface="方正粗黑宋简体" panose="02000000000000000000" pitchFamily="2" charset="-122"/>
                <a:ea typeface="方正粗黑宋简体" panose="02000000000000000000" pitchFamily="2" charset="-122"/>
              </a:rPr>
              <a:t>处理器设计</a:t>
            </a:r>
          </a:p>
        </p:txBody>
      </p:sp>
      <p:sp>
        <p:nvSpPr>
          <p:cNvPr id="16" name="文本框 15">
            <a:extLst>
              <a:ext uri="{FF2B5EF4-FFF2-40B4-BE49-F238E27FC236}">
                <a16:creationId xmlns:a16="http://schemas.microsoft.com/office/drawing/2014/main" id="{A3AF2990-36E7-40CC-B4C7-97C6A40AB069}"/>
              </a:ext>
            </a:extLst>
          </p:cNvPr>
          <p:cNvSpPr txBox="1"/>
          <p:nvPr/>
        </p:nvSpPr>
        <p:spPr>
          <a:xfrm>
            <a:off x="3260875" y="3058038"/>
            <a:ext cx="1415772" cy="461665"/>
          </a:xfrm>
          <a:prstGeom prst="rect">
            <a:avLst/>
          </a:prstGeom>
          <a:noFill/>
        </p:spPr>
        <p:txBody>
          <a:bodyPr wrap="none" rtlCol="0">
            <a:spAutoFit/>
          </a:bodyPr>
          <a:lstStyle/>
          <a:p>
            <a:r>
              <a:rPr lang="zh-CN" altLang="en-US" sz="2400" dirty="0">
                <a:solidFill>
                  <a:srgbClr val="00B050"/>
                </a:solidFill>
                <a:latin typeface="方正粗黑宋简体" panose="02000000000000000000" pitchFamily="2" charset="-122"/>
                <a:ea typeface="方正粗黑宋简体" panose="02000000000000000000" pitchFamily="2" charset="-122"/>
              </a:rPr>
              <a:t>静态链接</a:t>
            </a:r>
          </a:p>
        </p:txBody>
      </p:sp>
      <p:sp>
        <p:nvSpPr>
          <p:cNvPr id="17" name="文本框 16">
            <a:extLst>
              <a:ext uri="{FF2B5EF4-FFF2-40B4-BE49-F238E27FC236}">
                <a16:creationId xmlns:a16="http://schemas.microsoft.com/office/drawing/2014/main" id="{20601FBA-0AD9-45BB-AA4B-B86381C89300}"/>
              </a:ext>
            </a:extLst>
          </p:cNvPr>
          <p:cNvSpPr txBox="1"/>
          <p:nvPr/>
        </p:nvSpPr>
        <p:spPr>
          <a:xfrm>
            <a:off x="5061239" y="3519041"/>
            <a:ext cx="1415772" cy="461665"/>
          </a:xfrm>
          <a:prstGeom prst="rect">
            <a:avLst/>
          </a:prstGeom>
          <a:noFill/>
        </p:spPr>
        <p:txBody>
          <a:bodyPr wrap="none" rtlCol="0">
            <a:spAutoFit/>
          </a:bodyPr>
          <a:lstStyle/>
          <a:p>
            <a:r>
              <a:rPr lang="zh-CN" altLang="en-US" sz="2400" dirty="0">
                <a:solidFill>
                  <a:srgbClr val="00B050"/>
                </a:solidFill>
                <a:latin typeface="方正粗黑宋简体" panose="02000000000000000000" pitchFamily="2" charset="-122"/>
                <a:ea typeface="方正粗黑宋简体" panose="02000000000000000000" pitchFamily="2" charset="-122"/>
              </a:rPr>
              <a:t>动态链接</a:t>
            </a:r>
          </a:p>
        </p:txBody>
      </p:sp>
      <p:sp>
        <p:nvSpPr>
          <p:cNvPr id="18" name="文本框 17">
            <a:extLst>
              <a:ext uri="{FF2B5EF4-FFF2-40B4-BE49-F238E27FC236}">
                <a16:creationId xmlns:a16="http://schemas.microsoft.com/office/drawing/2014/main" id="{938EC818-2FE5-4AB5-AAC4-F4A1E20563B7}"/>
              </a:ext>
            </a:extLst>
          </p:cNvPr>
          <p:cNvSpPr txBox="1"/>
          <p:nvPr/>
        </p:nvSpPr>
        <p:spPr>
          <a:xfrm>
            <a:off x="1367211" y="3743001"/>
            <a:ext cx="1723549" cy="461665"/>
          </a:xfrm>
          <a:prstGeom prst="rect">
            <a:avLst/>
          </a:prstGeom>
          <a:noFill/>
        </p:spPr>
        <p:txBody>
          <a:bodyPr wrap="none" rtlCol="0">
            <a:spAutoFit/>
          </a:bodyPr>
          <a:lstStyle/>
          <a:p>
            <a:r>
              <a:rPr lang="zh-CN" altLang="en-US" sz="2400" dirty="0">
                <a:solidFill>
                  <a:srgbClr val="7030A0"/>
                </a:solidFill>
                <a:latin typeface="方正粗黑宋简体" panose="02000000000000000000" pitchFamily="2" charset="-122"/>
                <a:ea typeface="方正粗黑宋简体" panose="02000000000000000000" pitchFamily="2" charset="-122"/>
              </a:rPr>
              <a:t>高层次综合</a:t>
            </a:r>
          </a:p>
        </p:txBody>
      </p:sp>
      <p:sp>
        <p:nvSpPr>
          <p:cNvPr id="19" name="文本框 18">
            <a:extLst>
              <a:ext uri="{FF2B5EF4-FFF2-40B4-BE49-F238E27FC236}">
                <a16:creationId xmlns:a16="http://schemas.microsoft.com/office/drawing/2014/main" id="{CD3DF415-17D0-4EB0-82CA-0E15D3F10D7E}"/>
              </a:ext>
            </a:extLst>
          </p:cNvPr>
          <p:cNvSpPr txBox="1"/>
          <p:nvPr/>
        </p:nvSpPr>
        <p:spPr>
          <a:xfrm>
            <a:off x="2975685" y="3480068"/>
            <a:ext cx="1415772" cy="461665"/>
          </a:xfrm>
          <a:prstGeom prst="rect">
            <a:avLst/>
          </a:prstGeom>
          <a:noFill/>
        </p:spPr>
        <p:txBody>
          <a:bodyPr wrap="none" rtlCol="0">
            <a:spAutoFit/>
          </a:bodyPr>
          <a:lstStyle/>
          <a:p>
            <a:r>
              <a:rPr lang="zh-CN" altLang="en-US" sz="2400" dirty="0">
                <a:solidFill>
                  <a:srgbClr val="FFC000"/>
                </a:solidFill>
                <a:latin typeface="方正粗黑宋简体" panose="02000000000000000000" pitchFamily="2" charset="-122"/>
                <a:ea typeface="方正粗黑宋简体" panose="02000000000000000000" pitchFamily="2" charset="-122"/>
              </a:rPr>
              <a:t>静态分配</a:t>
            </a:r>
          </a:p>
        </p:txBody>
      </p:sp>
      <p:sp>
        <p:nvSpPr>
          <p:cNvPr id="20" name="文本框 19">
            <a:extLst>
              <a:ext uri="{FF2B5EF4-FFF2-40B4-BE49-F238E27FC236}">
                <a16:creationId xmlns:a16="http://schemas.microsoft.com/office/drawing/2014/main" id="{57E01FC7-4DAD-41F0-8271-97F995E73752}"/>
              </a:ext>
            </a:extLst>
          </p:cNvPr>
          <p:cNvSpPr txBox="1"/>
          <p:nvPr/>
        </p:nvSpPr>
        <p:spPr>
          <a:xfrm>
            <a:off x="6857712" y="3490071"/>
            <a:ext cx="2031325" cy="461665"/>
          </a:xfrm>
          <a:prstGeom prst="rect">
            <a:avLst/>
          </a:prstGeom>
          <a:noFill/>
        </p:spPr>
        <p:txBody>
          <a:bodyPr wrap="none" rtlCol="0">
            <a:spAutoFit/>
          </a:bodyPr>
          <a:lstStyle/>
          <a:p>
            <a:r>
              <a:rPr lang="zh-CN" altLang="en-US" sz="2400" dirty="0">
                <a:solidFill>
                  <a:srgbClr val="FFC000"/>
                </a:solidFill>
                <a:latin typeface="方正粗黑宋简体" panose="02000000000000000000" pitchFamily="2" charset="-122"/>
                <a:ea typeface="方正粗黑宋简体" panose="02000000000000000000" pitchFamily="2" charset="-122"/>
              </a:rPr>
              <a:t>动态软件调度</a:t>
            </a:r>
          </a:p>
        </p:txBody>
      </p:sp>
      <p:sp>
        <p:nvSpPr>
          <p:cNvPr id="24" name="文本框 23">
            <a:extLst>
              <a:ext uri="{FF2B5EF4-FFF2-40B4-BE49-F238E27FC236}">
                <a16:creationId xmlns:a16="http://schemas.microsoft.com/office/drawing/2014/main" id="{7ED082EB-C49E-4222-96D5-6CB3DE9A8716}"/>
              </a:ext>
            </a:extLst>
          </p:cNvPr>
          <p:cNvSpPr txBox="1"/>
          <p:nvPr/>
        </p:nvSpPr>
        <p:spPr>
          <a:xfrm>
            <a:off x="6911436" y="4204666"/>
            <a:ext cx="2031325" cy="461665"/>
          </a:xfrm>
          <a:prstGeom prst="rect">
            <a:avLst/>
          </a:prstGeom>
          <a:noFill/>
        </p:spPr>
        <p:txBody>
          <a:bodyPr wrap="none" rtlCol="0">
            <a:spAutoFit/>
          </a:bodyPr>
          <a:lstStyle/>
          <a:p>
            <a:r>
              <a:rPr lang="zh-CN" altLang="en-US" sz="2400" dirty="0">
                <a:solidFill>
                  <a:srgbClr val="FFC000"/>
                </a:solidFill>
                <a:latin typeface="方正粗黑宋简体" panose="02000000000000000000" pitchFamily="2" charset="-122"/>
                <a:ea typeface="方正粗黑宋简体" panose="02000000000000000000" pitchFamily="2" charset="-122"/>
              </a:rPr>
              <a:t>动态硬件调度</a:t>
            </a:r>
          </a:p>
        </p:txBody>
      </p:sp>
    </p:spTree>
    <p:extLst>
      <p:ext uri="{BB962C8B-B14F-4D97-AF65-F5344CB8AC3E}">
        <p14:creationId xmlns:p14="http://schemas.microsoft.com/office/powerpoint/2010/main" val="29030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16" grpId="0"/>
      <p:bldP spid="17" grpId="0"/>
      <p:bldP spid="18" grpId="0"/>
      <p:bldP spid="19" grpId="0"/>
      <p:bldP spid="20"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58795-5C63-4240-9DC4-DFDAF1A4D1CB}"/>
              </a:ext>
            </a:extLst>
          </p:cNvPr>
          <p:cNvSpPr>
            <a:spLocks noGrp="1"/>
          </p:cNvSpPr>
          <p:nvPr>
            <p:ph type="title"/>
          </p:nvPr>
        </p:nvSpPr>
        <p:spPr/>
        <p:txBody>
          <a:bodyPr/>
          <a:lstStyle/>
          <a:p>
            <a:pPr>
              <a:defRPr/>
            </a:pPr>
            <a:r>
              <a:rPr lang="zh-CN" altLang="en-US" dirty="0"/>
              <a:t>“盲人摸象”的启示</a:t>
            </a:r>
          </a:p>
        </p:txBody>
      </p:sp>
      <p:sp>
        <p:nvSpPr>
          <p:cNvPr id="16387" name="内容占位符 1">
            <a:extLst>
              <a:ext uri="{FF2B5EF4-FFF2-40B4-BE49-F238E27FC236}">
                <a16:creationId xmlns:a16="http://schemas.microsoft.com/office/drawing/2014/main" id="{FA38C8A9-40CC-4FC4-A09C-A64C85ADC282}"/>
              </a:ext>
            </a:extLst>
          </p:cNvPr>
          <p:cNvSpPr>
            <a:spLocks noGrp="1" noChangeArrowheads="1"/>
          </p:cNvSpPr>
          <p:nvPr>
            <p:ph idx="1"/>
          </p:nvPr>
        </p:nvSpPr>
        <p:spPr>
          <a:xfrm>
            <a:off x="985838" y="1651000"/>
            <a:ext cx="6956425" cy="4408488"/>
          </a:xfrm>
        </p:spPr>
        <p:txBody>
          <a:bodyPr/>
          <a:lstStyle/>
          <a:p>
            <a:endParaRPr lang="zh-CN" altLang="en-US"/>
          </a:p>
        </p:txBody>
      </p:sp>
      <p:pic>
        <p:nvPicPr>
          <p:cNvPr id="16388" name="Picture 8" descr="https://ss2.bdstatic.com/70cFvnSh_Q1YnxGkpoWK1HF6hhy/it/u=3200081461,1957945307&amp;fm=26&amp;gp=0.jpg">
            <a:extLst>
              <a:ext uri="{FF2B5EF4-FFF2-40B4-BE49-F238E27FC236}">
                <a16:creationId xmlns:a16="http://schemas.microsoft.com/office/drawing/2014/main" id="{69680159-612D-43E9-BCA5-0F1276A11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88" y="1319213"/>
            <a:ext cx="6953250" cy="51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6">
            <a:extLst>
              <a:ext uri="{FF2B5EF4-FFF2-40B4-BE49-F238E27FC236}">
                <a16:creationId xmlns:a16="http://schemas.microsoft.com/office/drawing/2014/main" id="{CBFDC3E3-59AC-4F75-ABAC-6170DA7C610E}"/>
              </a:ext>
            </a:extLst>
          </p:cNvPr>
          <p:cNvSpPr txBox="1">
            <a:spLocks noChangeArrowheads="1"/>
          </p:cNvSpPr>
          <p:nvPr/>
        </p:nvSpPr>
        <p:spPr bwMode="auto">
          <a:xfrm>
            <a:off x="4362450" y="4867275"/>
            <a:ext cx="12477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b="1">
                <a:solidFill>
                  <a:schemeClr val="tx1"/>
                </a:solidFill>
                <a:latin typeface="楷体_GB2312" pitchFamily="49" charset="-122"/>
                <a:ea typeface="宋体" panose="02010600030101010101" pitchFamily="2" charset="-122"/>
              </a:defRPr>
            </a:lvl1pPr>
            <a:lvl2pPr marL="742950" indent="-285750" defTabSz="457200">
              <a:defRPr sz="2400" b="1">
                <a:solidFill>
                  <a:schemeClr val="tx1"/>
                </a:solidFill>
                <a:latin typeface="楷体_GB2312" pitchFamily="49" charset="-122"/>
                <a:ea typeface="宋体" panose="02010600030101010101" pitchFamily="2" charset="-122"/>
              </a:defRPr>
            </a:lvl2pPr>
            <a:lvl3pPr marL="1143000" indent="-228600" defTabSz="457200">
              <a:defRPr sz="2400" b="1">
                <a:solidFill>
                  <a:schemeClr val="tx1"/>
                </a:solidFill>
                <a:latin typeface="楷体_GB2312" pitchFamily="49" charset="-122"/>
                <a:ea typeface="宋体" panose="02010600030101010101" pitchFamily="2" charset="-122"/>
              </a:defRPr>
            </a:lvl3pPr>
            <a:lvl4pPr marL="1600200" indent="-228600" defTabSz="457200">
              <a:defRPr sz="2400" b="1">
                <a:solidFill>
                  <a:schemeClr val="tx1"/>
                </a:solidFill>
                <a:latin typeface="楷体_GB2312" pitchFamily="49" charset="-122"/>
                <a:ea typeface="宋体" panose="02010600030101010101" pitchFamily="2" charset="-122"/>
              </a:defRPr>
            </a:lvl4pPr>
            <a:lvl5pPr marL="2057400" indent="-228600" defTabSz="457200">
              <a:defRPr sz="2400" b="1">
                <a:solidFill>
                  <a:schemeClr val="tx1"/>
                </a:solidFill>
                <a:latin typeface="楷体_GB2312" pitchFamily="49" charset="-122"/>
                <a:ea typeface="宋体" panose="02010600030101010101" pitchFamily="2" charset="-122"/>
              </a:defRPr>
            </a:lvl5pPr>
            <a:lvl6pPr marL="25146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r>
              <a:rPr lang="zh-CN" altLang="en-US" sz="3200">
                <a:solidFill>
                  <a:srgbClr val="FF0000"/>
                </a:solidFill>
                <a:latin typeface="华文新魏" panose="02010800040101010101" pitchFamily="2" charset="-122"/>
                <a:ea typeface="华文新魏" panose="02010800040101010101" pitchFamily="2" charset="-122"/>
              </a:rPr>
              <a:t>编译器</a:t>
            </a:r>
          </a:p>
        </p:txBody>
      </p:sp>
      <p:sp>
        <p:nvSpPr>
          <p:cNvPr id="16390" name="TextBox 12">
            <a:extLst>
              <a:ext uri="{FF2B5EF4-FFF2-40B4-BE49-F238E27FC236}">
                <a16:creationId xmlns:a16="http://schemas.microsoft.com/office/drawing/2014/main" id="{3E88661B-9679-4764-83FF-729A892A1BEB}"/>
              </a:ext>
            </a:extLst>
          </p:cNvPr>
          <p:cNvSpPr txBox="1">
            <a:spLocks noChangeArrowheads="1"/>
          </p:cNvSpPr>
          <p:nvPr/>
        </p:nvSpPr>
        <p:spPr bwMode="auto">
          <a:xfrm>
            <a:off x="5291138" y="3962400"/>
            <a:ext cx="124936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b="1">
                <a:solidFill>
                  <a:schemeClr val="tx1"/>
                </a:solidFill>
                <a:latin typeface="楷体_GB2312" pitchFamily="49" charset="-122"/>
                <a:ea typeface="宋体" panose="02010600030101010101" pitchFamily="2" charset="-122"/>
              </a:defRPr>
            </a:lvl1pPr>
            <a:lvl2pPr marL="742950" indent="-285750" defTabSz="457200">
              <a:defRPr sz="2400" b="1">
                <a:solidFill>
                  <a:schemeClr val="tx1"/>
                </a:solidFill>
                <a:latin typeface="楷体_GB2312" pitchFamily="49" charset="-122"/>
                <a:ea typeface="宋体" panose="02010600030101010101" pitchFamily="2" charset="-122"/>
              </a:defRPr>
            </a:lvl2pPr>
            <a:lvl3pPr marL="1143000" indent="-228600" defTabSz="457200">
              <a:defRPr sz="2400" b="1">
                <a:solidFill>
                  <a:schemeClr val="tx1"/>
                </a:solidFill>
                <a:latin typeface="楷体_GB2312" pitchFamily="49" charset="-122"/>
                <a:ea typeface="宋体" panose="02010600030101010101" pitchFamily="2" charset="-122"/>
              </a:defRPr>
            </a:lvl3pPr>
            <a:lvl4pPr marL="1600200" indent="-228600" defTabSz="457200">
              <a:defRPr sz="2400" b="1">
                <a:solidFill>
                  <a:schemeClr val="tx1"/>
                </a:solidFill>
                <a:latin typeface="楷体_GB2312" pitchFamily="49" charset="-122"/>
                <a:ea typeface="宋体" panose="02010600030101010101" pitchFamily="2" charset="-122"/>
              </a:defRPr>
            </a:lvl4pPr>
            <a:lvl5pPr marL="2057400" indent="-228600" defTabSz="457200">
              <a:defRPr sz="2400" b="1">
                <a:solidFill>
                  <a:schemeClr val="tx1"/>
                </a:solidFill>
                <a:latin typeface="楷体_GB2312" pitchFamily="49" charset="-122"/>
                <a:ea typeface="宋体" panose="02010600030101010101" pitchFamily="2" charset="-122"/>
              </a:defRPr>
            </a:lvl5pPr>
            <a:lvl6pPr marL="25146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r>
              <a:rPr lang="zh-CN" altLang="en-US" sz="3200">
                <a:solidFill>
                  <a:srgbClr val="FFFF00"/>
                </a:solidFill>
                <a:latin typeface="华文新魏" panose="02010800040101010101" pitchFamily="2" charset="-122"/>
                <a:ea typeface="华文新魏" panose="02010800040101010101" pitchFamily="2" charset="-122"/>
              </a:rPr>
              <a:t>虚拟机</a:t>
            </a:r>
          </a:p>
        </p:txBody>
      </p:sp>
      <p:sp>
        <p:nvSpPr>
          <p:cNvPr id="16391" name="TextBox 13">
            <a:extLst>
              <a:ext uri="{FF2B5EF4-FFF2-40B4-BE49-F238E27FC236}">
                <a16:creationId xmlns:a16="http://schemas.microsoft.com/office/drawing/2014/main" id="{570F5B60-39A6-495B-B417-19A20E219A5B}"/>
              </a:ext>
            </a:extLst>
          </p:cNvPr>
          <p:cNvSpPr txBox="1">
            <a:spLocks noChangeArrowheads="1"/>
          </p:cNvSpPr>
          <p:nvPr/>
        </p:nvSpPr>
        <p:spPr bwMode="auto">
          <a:xfrm>
            <a:off x="3605213" y="2808288"/>
            <a:ext cx="1611312"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b="1">
                <a:solidFill>
                  <a:schemeClr val="tx1"/>
                </a:solidFill>
                <a:latin typeface="楷体_GB2312" pitchFamily="49" charset="-122"/>
                <a:ea typeface="宋体" panose="02010600030101010101" pitchFamily="2" charset="-122"/>
              </a:defRPr>
            </a:lvl1pPr>
            <a:lvl2pPr marL="742950" indent="-285750" defTabSz="457200">
              <a:defRPr sz="2400" b="1">
                <a:solidFill>
                  <a:schemeClr val="tx1"/>
                </a:solidFill>
                <a:latin typeface="楷体_GB2312" pitchFamily="49" charset="-122"/>
                <a:ea typeface="宋体" panose="02010600030101010101" pitchFamily="2" charset="-122"/>
              </a:defRPr>
            </a:lvl2pPr>
            <a:lvl3pPr marL="1143000" indent="-228600" defTabSz="457200">
              <a:defRPr sz="2400" b="1">
                <a:solidFill>
                  <a:schemeClr val="tx1"/>
                </a:solidFill>
                <a:latin typeface="楷体_GB2312" pitchFamily="49" charset="-122"/>
                <a:ea typeface="宋体" panose="02010600030101010101" pitchFamily="2" charset="-122"/>
              </a:defRPr>
            </a:lvl3pPr>
            <a:lvl4pPr marL="1600200" indent="-228600" defTabSz="457200">
              <a:defRPr sz="2400" b="1">
                <a:solidFill>
                  <a:schemeClr val="tx1"/>
                </a:solidFill>
                <a:latin typeface="楷体_GB2312" pitchFamily="49" charset="-122"/>
                <a:ea typeface="宋体" panose="02010600030101010101" pitchFamily="2" charset="-122"/>
              </a:defRPr>
            </a:lvl4pPr>
            <a:lvl5pPr marL="2057400" indent="-228600" defTabSz="457200">
              <a:defRPr sz="2400" b="1">
                <a:solidFill>
                  <a:schemeClr val="tx1"/>
                </a:solidFill>
                <a:latin typeface="楷体_GB2312" pitchFamily="49" charset="-122"/>
                <a:ea typeface="宋体" panose="02010600030101010101" pitchFamily="2" charset="-122"/>
              </a:defRPr>
            </a:lvl5pPr>
            <a:lvl6pPr marL="25146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pPr algn="ctr"/>
            <a:r>
              <a:rPr lang="zh-CN" altLang="en-US" sz="3200">
                <a:solidFill>
                  <a:srgbClr val="FFC000"/>
                </a:solidFill>
                <a:latin typeface="华文新魏" panose="02010800040101010101" pitchFamily="2" charset="-122"/>
                <a:ea typeface="华文新魏" panose="02010800040101010101" pitchFamily="2" charset="-122"/>
              </a:rPr>
              <a:t>解释器</a:t>
            </a:r>
            <a:endParaRPr lang="en-US" altLang="zh-CN" sz="3200">
              <a:solidFill>
                <a:srgbClr val="FFC000"/>
              </a:solidFill>
              <a:latin typeface="华文新魏" panose="02010800040101010101" pitchFamily="2" charset="-122"/>
              <a:ea typeface="华文新魏" panose="02010800040101010101" pitchFamily="2" charset="-122"/>
            </a:endParaRPr>
          </a:p>
          <a:p>
            <a:pPr algn="ctr"/>
            <a:r>
              <a:rPr lang="zh-CN" altLang="en-US" sz="3200">
                <a:solidFill>
                  <a:srgbClr val="FFC000"/>
                </a:solidFill>
                <a:latin typeface="华文新魏" panose="02010800040101010101" pitchFamily="2" charset="-122"/>
                <a:ea typeface="华文新魏" panose="02010800040101010101" pitchFamily="2" charset="-122"/>
              </a:rPr>
              <a:t>执行引擎</a:t>
            </a:r>
          </a:p>
        </p:txBody>
      </p:sp>
      <p:sp>
        <p:nvSpPr>
          <p:cNvPr id="16392" name="TextBox 14">
            <a:extLst>
              <a:ext uri="{FF2B5EF4-FFF2-40B4-BE49-F238E27FC236}">
                <a16:creationId xmlns:a16="http://schemas.microsoft.com/office/drawing/2014/main" id="{9767C708-288A-439A-B82B-6A85BF75CC5B}"/>
              </a:ext>
            </a:extLst>
          </p:cNvPr>
          <p:cNvSpPr txBox="1">
            <a:spLocks noChangeArrowheads="1"/>
          </p:cNvSpPr>
          <p:nvPr/>
        </p:nvSpPr>
        <p:spPr bwMode="auto">
          <a:xfrm>
            <a:off x="3119438" y="3663950"/>
            <a:ext cx="52546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b="1">
                <a:solidFill>
                  <a:schemeClr val="tx1"/>
                </a:solidFill>
                <a:latin typeface="楷体_GB2312" pitchFamily="49" charset="-122"/>
                <a:ea typeface="宋体" panose="02010600030101010101" pitchFamily="2" charset="-122"/>
              </a:defRPr>
            </a:lvl1pPr>
            <a:lvl2pPr marL="742950" indent="-285750" defTabSz="457200">
              <a:defRPr sz="2400" b="1">
                <a:solidFill>
                  <a:schemeClr val="tx1"/>
                </a:solidFill>
                <a:latin typeface="楷体_GB2312" pitchFamily="49" charset="-122"/>
                <a:ea typeface="宋体" panose="02010600030101010101" pitchFamily="2" charset="-122"/>
              </a:defRPr>
            </a:lvl2pPr>
            <a:lvl3pPr marL="1143000" indent="-228600" defTabSz="457200">
              <a:defRPr sz="2400" b="1">
                <a:solidFill>
                  <a:schemeClr val="tx1"/>
                </a:solidFill>
                <a:latin typeface="楷体_GB2312" pitchFamily="49" charset="-122"/>
                <a:ea typeface="宋体" panose="02010600030101010101" pitchFamily="2" charset="-122"/>
              </a:defRPr>
            </a:lvl3pPr>
            <a:lvl4pPr marL="1600200" indent="-228600" defTabSz="457200">
              <a:defRPr sz="2400" b="1">
                <a:solidFill>
                  <a:schemeClr val="tx1"/>
                </a:solidFill>
                <a:latin typeface="楷体_GB2312" pitchFamily="49" charset="-122"/>
                <a:ea typeface="宋体" panose="02010600030101010101" pitchFamily="2" charset="-122"/>
              </a:defRPr>
            </a:lvl4pPr>
            <a:lvl5pPr marL="2057400" indent="-228600" defTabSz="457200">
              <a:defRPr sz="2400" b="1">
                <a:solidFill>
                  <a:schemeClr val="tx1"/>
                </a:solidFill>
                <a:latin typeface="楷体_GB2312" pitchFamily="49" charset="-122"/>
                <a:ea typeface="宋体" panose="02010600030101010101" pitchFamily="2" charset="-122"/>
              </a:defRPr>
            </a:lvl5pPr>
            <a:lvl6pPr marL="25146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r>
              <a:rPr lang="zh-CN" altLang="en-US" sz="3200">
                <a:solidFill>
                  <a:srgbClr val="7030A0"/>
                </a:solidFill>
                <a:latin typeface="华文新魏" panose="02010800040101010101" pitchFamily="2" charset="-122"/>
                <a:ea typeface="华文新魏" panose="02010800040101010101" pitchFamily="2" charset="-122"/>
              </a:rPr>
              <a:t>链</a:t>
            </a:r>
            <a:endParaRPr lang="en-US" altLang="zh-CN" sz="3200">
              <a:solidFill>
                <a:srgbClr val="7030A0"/>
              </a:solidFill>
              <a:latin typeface="华文新魏" panose="02010800040101010101" pitchFamily="2" charset="-122"/>
              <a:ea typeface="华文新魏" panose="02010800040101010101" pitchFamily="2" charset="-122"/>
            </a:endParaRPr>
          </a:p>
          <a:p>
            <a:r>
              <a:rPr lang="zh-CN" altLang="en-US" sz="3200">
                <a:solidFill>
                  <a:srgbClr val="7030A0"/>
                </a:solidFill>
                <a:latin typeface="华文新魏" panose="02010800040101010101" pitchFamily="2" charset="-122"/>
                <a:ea typeface="华文新魏" panose="02010800040101010101" pitchFamily="2" charset="-122"/>
              </a:rPr>
              <a:t>接</a:t>
            </a:r>
            <a:endParaRPr lang="en-US" altLang="zh-CN" sz="3200">
              <a:solidFill>
                <a:srgbClr val="7030A0"/>
              </a:solidFill>
              <a:latin typeface="华文新魏" panose="02010800040101010101" pitchFamily="2" charset="-122"/>
              <a:ea typeface="华文新魏" panose="02010800040101010101" pitchFamily="2" charset="-122"/>
            </a:endParaRPr>
          </a:p>
          <a:p>
            <a:r>
              <a:rPr lang="zh-CN" altLang="en-US" sz="3200">
                <a:solidFill>
                  <a:srgbClr val="7030A0"/>
                </a:solidFill>
                <a:latin typeface="华文新魏" panose="02010800040101010101" pitchFamily="2" charset="-122"/>
                <a:ea typeface="华文新魏" panose="02010800040101010101" pitchFamily="2" charset="-122"/>
              </a:rPr>
              <a:t>优</a:t>
            </a:r>
            <a:endParaRPr lang="en-US" altLang="zh-CN" sz="3200">
              <a:solidFill>
                <a:srgbClr val="7030A0"/>
              </a:solidFill>
              <a:latin typeface="华文新魏" panose="02010800040101010101" pitchFamily="2" charset="-122"/>
              <a:ea typeface="华文新魏" panose="02010800040101010101" pitchFamily="2" charset="-122"/>
            </a:endParaRPr>
          </a:p>
          <a:p>
            <a:r>
              <a:rPr lang="zh-CN" altLang="en-US" sz="3200">
                <a:solidFill>
                  <a:srgbClr val="7030A0"/>
                </a:solidFill>
                <a:latin typeface="华文新魏" panose="02010800040101010101" pitchFamily="2" charset="-122"/>
                <a:ea typeface="华文新魏" panose="02010800040101010101" pitchFamily="2" charset="-122"/>
              </a:rPr>
              <a:t>化</a:t>
            </a:r>
          </a:p>
        </p:txBody>
      </p:sp>
      <p:sp>
        <p:nvSpPr>
          <p:cNvPr id="16393" name="TextBox 15">
            <a:extLst>
              <a:ext uri="{FF2B5EF4-FFF2-40B4-BE49-F238E27FC236}">
                <a16:creationId xmlns:a16="http://schemas.microsoft.com/office/drawing/2014/main" id="{C1845FDB-EC6E-41D3-8D7A-84A186FA53F8}"/>
              </a:ext>
            </a:extLst>
          </p:cNvPr>
          <p:cNvSpPr txBox="1">
            <a:spLocks noChangeArrowheads="1"/>
          </p:cNvSpPr>
          <p:nvPr/>
        </p:nvSpPr>
        <p:spPr bwMode="auto">
          <a:xfrm>
            <a:off x="5889625" y="5043488"/>
            <a:ext cx="1609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b="1">
                <a:solidFill>
                  <a:schemeClr val="tx1"/>
                </a:solidFill>
                <a:latin typeface="楷体_GB2312" pitchFamily="49" charset="-122"/>
                <a:ea typeface="宋体" panose="02010600030101010101" pitchFamily="2" charset="-122"/>
              </a:defRPr>
            </a:lvl1pPr>
            <a:lvl2pPr marL="742950" indent="-285750" defTabSz="457200">
              <a:defRPr sz="2400" b="1">
                <a:solidFill>
                  <a:schemeClr val="tx1"/>
                </a:solidFill>
                <a:latin typeface="楷体_GB2312" pitchFamily="49" charset="-122"/>
                <a:ea typeface="宋体" panose="02010600030101010101" pitchFamily="2" charset="-122"/>
              </a:defRPr>
            </a:lvl2pPr>
            <a:lvl3pPr marL="1143000" indent="-228600" defTabSz="457200">
              <a:defRPr sz="2400" b="1">
                <a:solidFill>
                  <a:schemeClr val="tx1"/>
                </a:solidFill>
                <a:latin typeface="楷体_GB2312" pitchFamily="49" charset="-122"/>
                <a:ea typeface="宋体" panose="02010600030101010101" pitchFamily="2" charset="-122"/>
              </a:defRPr>
            </a:lvl3pPr>
            <a:lvl4pPr marL="1600200" indent="-228600" defTabSz="457200">
              <a:defRPr sz="2400" b="1">
                <a:solidFill>
                  <a:schemeClr val="tx1"/>
                </a:solidFill>
                <a:latin typeface="楷体_GB2312" pitchFamily="49" charset="-122"/>
                <a:ea typeface="宋体" panose="02010600030101010101" pitchFamily="2" charset="-122"/>
              </a:defRPr>
            </a:lvl4pPr>
            <a:lvl5pPr marL="2057400" indent="-228600" defTabSz="457200">
              <a:defRPr sz="2400" b="1">
                <a:solidFill>
                  <a:schemeClr val="tx1"/>
                </a:solidFill>
                <a:latin typeface="楷体_GB2312" pitchFamily="49" charset="-122"/>
                <a:ea typeface="宋体" panose="02010600030101010101" pitchFamily="2" charset="-122"/>
              </a:defRPr>
            </a:lvl5pPr>
            <a:lvl6pPr marL="25146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6pPr>
            <a:lvl7pPr marL="29718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7pPr>
            <a:lvl8pPr marL="34290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8pPr>
            <a:lvl9pPr marL="3886200" indent="-228600" defTabSz="457200" eaLnBrk="0" fontAlgn="base" hangingPunct="0">
              <a:spcBef>
                <a:spcPct val="0"/>
              </a:spcBef>
              <a:spcAft>
                <a:spcPct val="0"/>
              </a:spcAft>
              <a:defRPr sz="2400" b="1">
                <a:solidFill>
                  <a:schemeClr val="tx1"/>
                </a:solidFill>
                <a:latin typeface="楷体_GB2312" pitchFamily="49" charset="-122"/>
                <a:ea typeface="宋体" panose="02010600030101010101" pitchFamily="2" charset="-122"/>
              </a:defRPr>
            </a:lvl9pPr>
          </a:lstStyle>
          <a:p>
            <a:r>
              <a:rPr lang="zh-CN" altLang="en-US" sz="3200">
                <a:solidFill>
                  <a:srgbClr val="0070C0"/>
                </a:solidFill>
                <a:latin typeface="华文新魏" panose="02010800040101010101" pitchFamily="2" charset="-122"/>
                <a:ea typeface="华文新魏" panose="02010800040101010101" pitchFamily="2" charset="-122"/>
              </a:rPr>
              <a:t>模拟仿真</a:t>
            </a:r>
          </a:p>
        </p:txBody>
      </p:sp>
      <p:pic>
        <p:nvPicPr>
          <p:cNvPr id="11" name="Picture 2">
            <a:extLst>
              <a:ext uri="{FF2B5EF4-FFF2-40B4-BE49-F238E27FC236}">
                <a16:creationId xmlns:a16="http://schemas.microsoft.com/office/drawing/2014/main" id="{05EE8DE4-8631-4C1C-8629-3DE200CDC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41438"/>
            <a:ext cx="6981825" cy="511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AE071F-15C6-4D71-AB2C-DA20423F2819}"/>
              </a:ext>
            </a:extLst>
          </p:cNvPr>
          <p:cNvSpPr>
            <a:spLocks noGrp="1"/>
          </p:cNvSpPr>
          <p:nvPr>
            <p:ph type="title"/>
          </p:nvPr>
        </p:nvSpPr>
        <p:spPr>
          <a:xfrm>
            <a:off x="119374" y="166688"/>
            <a:ext cx="8395976" cy="722312"/>
          </a:xfrm>
        </p:spPr>
        <p:txBody>
          <a:bodyPr/>
          <a:lstStyle/>
          <a:p>
            <a:r>
              <a:rPr lang="zh-CN" altLang="en-US" dirty="0"/>
              <a:t>复杂系统的探索和理解需要多维视角</a:t>
            </a:r>
          </a:p>
        </p:txBody>
      </p:sp>
      <p:sp>
        <p:nvSpPr>
          <p:cNvPr id="5" name="灯片编号占位符 4">
            <a:extLst>
              <a:ext uri="{FF2B5EF4-FFF2-40B4-BE49-F238E27FC236}">
                <a16:creationId xmlns:a16="http://schemas.microsoft.com/office/drawing/2014/main" id="{C9AB9D0C-7036-4C35-B1CB-79D49C4C89C1}"/>
              </a:ext>
            </a:extLst>
          </p:cNvPr>
          <p:cNvSpPr>
            <a:spLocks noGrp="1"/>
          </p:cNvSpPr>
          <p:nvPr>
            <p:ph type="sldNum" sz="quarter" idx="11"/>
          </p:nvPr>
        </p:nvSpPr>
        <p:spPr/>
        <p:txBody>
          <a:bodyPr/>
          <a:lstStyle/>
          <a:p>
            <a:pPr>
              <a:defRPr/>
            </a:pPr>
            <a:endParaRPr lang="en-US" altLang="zh-CN" dirty="0"/>
          </a:p>
        </p:txBody>
      </p:sp>
      <p:pic>
        <p:nvPicPr>
          <p:cNvPr id="1028" name="Picture 4" descr="https://www.acgorg.cn/public/uploads/ueditor/image/20201215/1608012687889732.jpg">
            <a:extLst>
              <a:ext uri="{FF2B5EF4-FFF2-40B4-BE49-F238E27FC236}">
                <a16:creationId xmlns:a16="http://schemas.microsoft.com/office/drawing/2014/main" id="{63265E35-FA73-4ACF-96C5-D84A8A2B3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911" y="1360861"/>
            <a:ext cx="4407595" cy="25299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g1.baidu.com/it/u=1271213122,653676279&amp;fm=253&amp;fmt=auto&amp;app=138&amp;f=JPEG?w=500&amp;h=760">
            <a:extLst>
              <a:ext uri="{FF2B5EF4-FFF2-40B4-BE49-F238E27FC236}">
                <a16:creationId xmlns:a16="http://schemas.microsoft.com/office/drawing/2014/main" id="{32B3E7FF-513A-49C1-B18A-384D6FA0A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74" y="1360861"/>
            <a:ext cx="3372506" cy="512639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E68015B-C244-4342-9D06-F5A812F1467D}"/>
              </a:ext>
            </a:extLst>
          </p:cNvPr>
          <p:cNvPicPr>
            <a:picLocks noChangeAspect="1"/>
          </p:cNvPicPr>
          <p:nvPr/>
        </p:nvPicPr>
        <p:blipFill rotWithShape="1">
          <a:blip r:embed="rId4"/>
          <a:srcRect r="48140"/>
          <a:stretch/>
        </p:blipFill>
        <p:spPr>
          <a:xfrm>
            <a:off x="3998777" y="3979951"/>
            <a:ext cx="2706457" cy="2487524"/>
          </a:xfrm>
          <a:prstGeom prst="rect">
            <a:avLst/>
          </a:prstGeom>
        </p:spPr>
      </p:pic>
      <p:pic>
        <p:nvPicPr>
          <p:cNvPr id="11" name="图片 10">
            <a:extLst>
              <a:ext uri="{FF2B5EF4-FFF2-40B4-BE49-F238E27FC236}">
                <a16:creationId xmlns:a16="http://schemas.microsoft.com/office/drawing/2014/main" id="{4CEBA3C0-BB33-40A5-8E55-D70F75976D1A}"/>
              </a:ext>
            </a:extLst>
          </p:cNvPr>
          <p:cNvPicPr>
            <a:picLocks noChangeAspect="1"/>
          </p:cNvPicPr>
          <p:nvPr/>
        </p:nvPicPr>
        <p:blipFill rotWithShape="1">
          <a:blip r:embed="rId4"/>
          <a:srcRect l="69666"/>
          <a:stretch/>
        </p:blipFill>
        <p:spPr>
          <a:xfrm>
            <a:off x="6986279" y="3979951"/>
            <a:ext cx="1583046" cy="2487524"/>
          </a:xfrm>
          <a:prstGeom prst="rect">
            <a:avLst/>
          </a:prstGeom>
        </p:spPr>
      </p:pic>
    </p:spTree>
    <p:extLst>
      <p:ext uri="{BB962C8B-B14F-4D97-AF65-F5344CB8AC3E}">
        <p14:creationId xmlns:p14="http://schemas.microsoft.com/office/powerpoint/2010/main" val="15932252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4_oslab">
  <a:themeElements>
    <a:clrScheme name="4_oslab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4_oslab">
      <a:majorFont>
        <a:latin typeface="Arial"/>
        <a:ea typeface="黑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spAutoFit/>
      </a:bodyPr>
      <a:lstStyle>
        <a:defPPr marL="0" marR="0" indent="0" algn="ctr" defTabSz="914400" rtl="0" eaLnBrk="1" fontAlgn="ctr" latinLnBrk="0" hangingPunct="1">
          <a:lnSpc>
            <a:spcPct val="100000"/>
          </a:lnSpc>
          <a:spcBef>
            <a:spcPct val="50000"/>
          </a:spcBef>
          <a:spcAft>
            <a:spcPct val="0"/>
          </a:spcAft>
          <a:buClrTx/>
          <a:buSzTx/>
          <a:buFontTx/>
          <a:buNone/>
          <a:tabLst/>
          <a:def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ln>
          <a:headEnd type="none" w="med" len="med"/>
          <a:tailEnd type="arrow"/>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4_oslab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4_oslab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4_oslab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4_oslab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4_oslab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4_oslab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4_oslab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4_oslab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4_oslab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oslab">
  <a:themeElements>
    <a:clrScheme name="4_oslab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4_oslab">
      <a:majorFont>
        <a:latin typeface="Arial"/>
        <a:ea typeface="黑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spAutoFit/>
      </a:bodyPr>
      <a:lstStyle>
        <a:defPPr marL="0" marR="0" indent="0" algn="ctr" defTabSz="914400" rtl="0" eaLnBrk="1" fontAlgn="ctr" latinLnBrk="0" hangingPunct="1">
          <a:lnSpc>
            <a:spcPct val="100000"/>
          </a:lnSpc>
          <a:spcBef>
            <a:spcPct val="50000"/>
          </a:spcBef>
          <a:spcAft>
            <a:spcPct val="0"/>
          </a:spcAft>
          <a:buClrTx/>
          <a:buSzTx/>
          <a:buFontTx/>
          <a:buNone/>
          <a:tabLst/>
          <a:defRPr kumimoji="0" lang="zh-CN" altLang="en-US" sz="2400" b="1"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ln>
          <a:headEnd type="none" w="med" len="med"/>
          <a:tailEnd type="arrow"/>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4_oslab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4_oslab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4_oslab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4_oslab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4_oslab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4_oslab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4_oslab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4_oslab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4_oslab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北京大学2013年职称晋升申请">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slab">
  <a:themeElements>
    <a:clrScheme name="1_oslab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oslab">
      <a:majorFont>
        <a:latin typeface="Arial"/>
        <a:ea typeface="黑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ln>
          <a:headEnd type="none" w="med" len="med"/>
          <a:tailEnd type="arrow"/>
        </a:ln>
      </a:spPr>
      <a:bodyPr/>
      <a:lstStyle/>
      <a:style>
        <a:lnRef idx="2">
          <a:schemeClr val="accent2"/>
        </a:lnRef>
        <a:fillRef idx="0">
          <a:schemeClr val="accent2"/>
        </a:fillRef>
        <a:effectRef idx="1">
          <a:schemeClr val="accent2"/>
        </a:effectRef>
        <a:fontRef idx="minor">
          <a:schemeClr val="tx1"/>
        </a:fontRef>
      </a:style>
    </a:lnDef>
  </a:objectDefaults>
  <a:extraClrSchemeLst>
    <a:extraClrScheme>
      <a:clrScheme name="1_oslab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oslab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oslab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oslab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oslab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oslab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oslab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oslab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oslab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16676</TotalTime>
  <Words>4301</Words>
  <Application>Microsoft Office PowerPoint</Application>
  <PresentationFormat>全屏显示(4:3)</PresentationFormat>
  <Paragraphs>603</Paragraphs>
  <Slides>58</Slides>
  <Notes>18</Notes>
  <HiddenSlides>0</HiddenSlides>
  <MMClips>0</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58</vt:i4>
      </vt:variant>
    </vt:vector>
  </HeadingPairs>
  <TitlesOfParts>
    <vt:vector size="82" baseType="lpstr">
      <vt:lpstr>Arial Unicode MS</vt:lpstr>
      <vt:lpstr>Courier New, Courier, mono</vt:lpstr>
      <vt:lpstr>方正粗黑宋简体</vt:lpstr>
      <vt:lpstr>仿宋</vt:lpstr>
      <vt:lpstr>黑体</vt:lpstr>
      <vt:lpstr>华光行草_CNKI</vt:lpstr>
      <vt:lpstr>华文新魏</vt:lpstr>
      <vt:lpstr>华文行楷</vt:lpstr>
      <vt:lpstr>华文中宋</vt:lpstr>
      <vt:lpstr>楷体</vt:lpstr>
      <vt:lpstr>楷体_GB2312</vt:lpstr>
      <vt:lpstr>宋体</vt:lpstr>
      <vt:lpstr>Arial</vt:lpstr>
      <vt:lpstr>Calibri</vt:lpstr>
      <vt:lpstr>Cooper Black</vt:lpstr>
      <vt:lpstr>Goudy Stout</vt:lpstr>
      <vt:lpstr>Rockwell Condensed</vt:lpstr>
      <vt:lpstr>Symbol</vt:lpstr>
      <vt:lpstr>Times New Roman</vt:lpstr>
      <vt:lpstr>Wingdings</vt:lpstr>
      <vt:lpstr>4_oslab</vt:lpstr>
      <vt:lpstr>5_oslab</vt:lpstr>
      <vt:lpstr>1_北京大学2013年职称晋升申请</vt:lpstr>
      <vt:lpstr>1_oslab</vt:lpstr>
      <vt:lpstr>编译原理实践环节任务说明</vt:lpstr>
      <vt:lpstr>联系老师</vt:lpstr>
      <vt:lpstr>教材及参考书</vt:lpstr>
      <vt:lpstr>其它可能有帮助的书籍</vt:lpstr>
      <vt:lpstr>课程目标</vt:lpstr>
      <vt:lpstr>课程定位</vt:lpstr>
      <vt:lpstr>对几门系统类课程关系的一种理解</vt:lpstr>
      <vt:lpstr>“盲人摸象”的启示</vt:lpstr>
      <vt:lpstr>复杂系统的探索和理解需要多维视角</vt:lpstr>
      <vt:lpstr>编译器、解释器、虚拟机及其它</vt:lpstr>
      <vt:lpstr>实践环节的意义</vt:lpstr>
      <vt:lpstr>Learning by doing</vt:lpstr>
      <vt:lpstr>PowerPoint 演示文稿</vt:lpstr>
      <vt:lpstr>学、做、说、写</vt:lpstr>
      <vt:lpstr>可能的主要挑战是什么</vt:lpstr>
      <vt:lpstr>题目</vt:lpstr>
      <vt:lpstr>题目要求</vt:lpstr>
      <vt:lpstr>可能的一些扩展性尝试</vt:lpstr>
      <vt:lpstr>往年自选题示例</vt:lpstr>
      <vt:lpstr>往年自选题示例</vt:lpstr>
      <vt:lpstr>Examples from Aho's Class</vt:lpstr>
      <vt:lpstr>Examples from Aho's Class(cont.)</vt:lpstr>
      <vt:lpstr>基本要求</vt:lpstr>
      <vt:lpstr>CG Online Judge</vt:lpstr>
      <vt:lpstr>如何开展工作</vt:lpstr>
      <vt:lpstr>实习评分标准</vt:lpstr>
      <vt:lpstr>辅导与检查</vt:lpstr>
      <vt:lpstr>建议的编程语言</vt:lpstr>
      <vt:lpstr>支持rust语言设计编译器</vt:lpstr>
      <vt:lpstr>在线资源支持</vt:lpstr>
      <vt:lpstr>一些基本情况和考核要求</vt:lpstr>
      <vt:lpstr>学术诚信</vt:lpstr>
      <vt:lpstr>Flex/YACC使用</vt:lpstr>
      <vt:lpstr>Lex 和 YACC 介绍</vt:lpstr>
      <vt:lpstr>处理流程</vt:lpstr>
      <vt:lpstr>处理流程（续）</vt:lpstr>
      <vt:lpstr>Lex:词法分析器生成器</vt:lpstr>
      <vt:lpstr>Lex中的正则表达式</vt:lpstr>
      <vt:lpstr>正则表达式示例</vt:lpstr>
      <vt:lpstr>正则定义示例</vt:lpstr>
      <vt:lpstr>How to deal with Lex</vt:lpstr>
      <vt:lpstr>最简单的Lex程序</vt:lpstr>
      <vt:lpstr>Lex保留变量</vt:lpstr>
      <vt:lpstr>Lex保留函数</vt:lpstr>
      <vt:lpstr>几个示例</vt:lpstr>
      <vt:lpstr>About YACC</vt:lpstr>
      <vt:lpstr>语法分析的例子</vt:lpstr>
      <vt:lpstr>YACC语法</vt:lpstr>
      <vt:lpstr>C 与 YACC 的声明</vt:lpstr>
      <vt:lpstr>终结符和非终结符号</vt:lpstr>
      <vt:lpstr>YACC语法规则</vt:lpstr>
      <vt:lpstr>YACC语法规则</vt:lpstr>
      <vt:lpstr>附加 C 代码</vt:lpstr>
      <vt:lpstr>Lex与YACC结合起来</vt:lpstr>
      <vt:lpstr>PowerPoint 演示文稿</vt:lpstr>
      <vt:lpstr>几个示例</vt:lpstr>
      <vt:lpstr>处理输入输出文件</vt:lpstr>
      <vt:lpstr>一些细节问题</vt:lpstr>
    </vt:vector>
  </TitlesOfParts>
  <Company>PKU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词法实现及Flex/YACC使用</dc:title>
  <dc:creator>Liu Xianhua</dc:creator>
  <cp:lastModifiedBy>XIanhua Liu</cp:lastModifiedBy>
  <cp:revision>319</cp:revision>
  <cp:lastPrinted>2015-03-03T02:05:40Z</cp:lastPrinted>
  <dcterms:created xsi:type="dcterms:W3CDTF">2008-12-29T05:38:28Z</dcterms:created>
  <dcterms:modified xsi:type="dcterms:W3CDTF">2024-09-30T07:52:42Z</dcterms:modified>
</cp:coreProperties>
</file>